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89" r:id="rId4"/>
  </p:sldMasterIdLst>
  <p:notesMasterIdLst>
    <p:notesMasterId r:id="rId32"/>
  </p:notesMasterIdLst>
  <p:sldIdLst>
    <p:sldId id="256" r:id="rId5"/>
    <p:sldId id="257" r:id="rId6"/>
    <p:sldId id="258" r:id="rId7"/>
    <p:sldId id="260" r:id="rId8"/>
    <p:sldId id="261" r:id="rId9"/>
    <p:sldId id="262" r:id="rId10"/>
    <p:sldId id="263" r:id="rId11"/>
    <p:sldId id="259" r:id="rId12"/>
    <p:sldId id="264" r:id="rId13"/>
    <p:sldId id="266" r:id="rId14"/>
    <p:sldId id="265" r:id="rId15"/>
    <p:sldId id="267" r:id="rId16"/>
    <p:sldId id="268" r:id="rId17"/>
    <p:sldId id="270" r:id="rId18"/>
    <p:sldId id="269" r:id="rId19"/>
    <p:sldId id="285" r:id="rId20"/>
    <p:sldId id="281" r:id="rId21"/>
    <p:sldId id="282" r:id="rId22"/>
    <p:sldId id="283" r:id="rId23"/>
    <p:sldId id="284" r:id="rId24"/>
    <p:sldId id="274" r:id="rId25"/>
    <p:sldId id="276" r:id="rId26"/>
    <p:sldId id="286" r:id="rId27"/>
    <p:sldId id="275" r:id="rId28"/>
    <p:sldId id="271" r:id="rId29"/>
    <p:sldId id="272" r:id="rId30"/>
    <p:sldId id="273"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3" autoAdjust="0"/>
    <p:restoredTop sz="94943" autoAdjust="0"/>
  </p:normalViewPr>
  <p:slideViewPr>
    <p:cSldViewPr snapToGrid="0">
      <p:cViewPr varScale="1">
        <p:scale>
          <a:sx n="74" d="100"/>
          <a:sy n="74" d="100"/>
        </p:scale>
        <p:origin x="204" y="6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B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b-NO"/>
              <a:t>UTVIKLING 2005-2019 STIPULERT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b-NO"/>
        </a:p>
      </c:txPr>
    </c:title>
    <c:autoTitleDeleted val="0"/>
    <c:plotArea>
      <c:layout/>
      <c:barChart>
        <c:barDir val="col"/>
        <c:grouping val="clustered"/>
        <c:varyColors val="0"/>
        <c:ser>
          <c:idx val="0"/>
          <c:order val="0"/>
          <c:spPr>
            <a:solidFill>
              <a:schemeClr val="accent1"/>
            </a:solidFill>
            <a:ln>
              <a:noFill/>
            </a:ln>
            <a:effectLst/>
          </c:spPr>
          <c:invertIfNegative val="0"/>
          <c:cat>
            <c:numRef>
              <c:f>'Ark1'!$A$1:$O$1</c:f>
              <c:numCache>
                <c:formatCode>General</c:formatCode>
                <c:ptCount val="15"/>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numCache>
            </c:numRef>
          </c:cat>
          <c:val>
            <c:numRef>
              <c:f>'Ark1'!$A$2:$O$2</c:f>
              <c:numCache>
                <c:formatCode>General</c:formatCode>
                <c:ptCount val="15"/>
                <c:pt idx="0">
                  <c:v>400</c:v>
                </c:pt>
                <c:pt idx="1">
                  <c:v>450</c:v>
                </c:pt>
                <c:pt idx="2">
                  <c:v>370</c:v>
                </c:pt>
                <c:pt idx="3">
                  <c:v>400</c:v>
                </c:pt>
                <c:pt idx="4">
                  <c:v>370</c:v>
                </c:pt>
                <c:pt idx="5">
                  <c:v>450</c:v>
                </c:pt>
                <c:pt idx="6">
                  <c:v>470</c:v>
                </c:pt>
                <c:pt idx="7">
                  <c:v>480</c:v>
                </c:pt>
                <c:pt idx="8">
                  <c:v>600</c:v>
                </c:pt>
                <c:pt idx="9">
                  <c:v>2200</c:v>
                </c:pt>
                <c:pt idx="10">
                  <c:v>2600</c:v>
                </c:pt>
                <c:pt idx="11">
                  <c:v>6000</c:v>
                </c:pt>
                <c:pt idx="12">
                  <c:v>18000</c:v>
                </c:pt>
                <c:pt idx="13">
                  <c:v>24000</c:v>
                </c:pt>
                <c:pt idx="14">
                  <c:v>32000</c:v>
                </c:pt>
              </c:numCache>
            </c:numRef>
          </c:val>
          <c:extLst>
            <c:ext xmlns:c16="http://schemas.microsoft.com/office/drawing/2014/chart" uri="{C3380CC4-5D6E-409C-BE32-E72D297353CC}">
              <c16:uniqueId val="{00000000-8A6C-46AC-B6D8-5A6C392BAEE5}"/>
            </c:ext>
          </c:extLst>
        </c:ser>
        <c:dLbls>
          <c:showLegendKey val="0"/>
          <c:showVal val="0"/>
          <c:showCatName val="0"/>
          <c:showSerName val="0"/>
          <c:showPercent val="0"/>
          <c:showBubbleSize val="0"/>
        </c:dLbls>
        <c:gapWidth val="219"/>
        <c:overlap val="-27"/>
        <c:axId val="346970288"/>
        <c:axId val="346969872"/>
      </c:barChart>
      <c:catAx>
        <c:axId val="346970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b-NO"/>
          </a:p>
        </c:txPr>
        <c:crossAx val="346969872"/>
        <c:crosses val="autoZero"/>
        <c:auto val="1"/>
        <c:lblAlgn val="ctr"/>
        <c:lblOffset val="100"/>
        <c:noMultiLvlLbl val="0"/>
      </c:catAx>
      <c:valAx>
        <c:axId val="346969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b-NO"/>
          </a:p>
        </c:txPr>
        <c:crossAx val="346970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b-N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9D8008-06B2-43BF-B24C-C890E14027C4}" type="datetimeFigureOut">
              <a:rPr lang="nb-NO" smtClean="0"/>
              <a:t>10.04.2016</a:t>
            </a:fld>
            <a:endParaRPr lang="nb-NO"/>
          </a:p>
        </p:txBody>
      </p:sp>
      <p:sp>
        <p:nvSpPr>
          <p:cNvPr id="4" name="Plassholder for lysbild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nb-NO"/>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64A6CE-9CE6-43BC-ACAA-372D6FCFCD95}" type="slidenum">
              <a:rPr lang="nb-NO" smtClean="0"/>
              <a:t>‹#›</a:t>
            </a:fld>
            <a:endParaRPr lang="nb-NO"/>
          </a:p>
        </p:txBody>
      </p:sp>
    </p:spTree>
    <p:extLst>
      <p:ext uri="{BB962C8B-B14F-4D97-AF65-F5344CB8AC3E}">
        <p14:creationId xmlns:p14="http://schemas.microsoft.com/office/powerpoint/2010/main" val="3315474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362676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46148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10183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266235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AD54446-CA2A-4E62-A353-CB1C060AB590}" type="slidenum">
              <a:rPr lang="en-US" altLang="nb-NO"/>
              <a:pPr/>
              <a:t>26</a:t>
            </a:fld>
            <a:endParaRPr lang="en-US" altLang="nb-NO"/>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p:spPr>
        <p:txBody>
          <a:bodyPr/>
          <a:lstStyle/>
          <a:p>
            <a:pPr eaLnBrk="1" hangingPunct="1"/>
            <a:r>
              <a:rPr lang="en-US" altLang="nb-NO"/>
              <a:t>Solar photovoltaics is the future and the future is here now!!!</a:t>
            </a:r>
          </a:p>
        </p:txBody>
      </p:sp>
    </p:spTree>
    <p:extLst>
      <p:ext uri="{BB962C8B-B14F-4D97-AF65-F5344CB8AC3E}">
        <p14:creationId xmlns:p14="http://schemas.microsoft.com/office/powerpoint/2010/main" val="3581242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nb-NO"/>
              <a:t>Klikk for å redigere tittelstil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dirty="0"/>
          </a:p>
        </p:txBody>
      </p:sp>
      <p:sp>
        <p:nvSpPr>
          <p:cNvPr id="4" name="Date Placeholder 3"/>
          <p:cNvSpPr>
            <a:spLocks noGrp="1"/>
          </p:cNvSpPr>
          <p:nvPr>
            <p:ph type="dt" sz="half" idx="10"/>
          </p:nvPr>
        </p:nvSpPr>
        <p:spPr/>
        <p:txBody>
          <a:bodyPr/>
          <a:lstStyle/>
          <a:p>
            <a:fld id="{D8ACF570-81A6-441C-BD02-11102E8350A6}" type="datetimeFigureOut">
              <a:rPr lang="nb-NO" smtClean="0"/>
              <a:t>10.04.2016</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6556F27B-01D7-42AE-8433-9109FDE5CC6D}" type="slidenum">
              <a:rPr lang="nb-NO" smtClean="0"/>
              <a:t>‹#›</a:t>
            </a:fld>
            <a:endParaRPr lang="nb-NO"/>
          </a:p>
        </p:txBody>
      </p:sp>
    </p:spTree>
    <p:extLst>
      <p:ext uri="{BB962C8B-B14F-4D97-AF65-F5344CB8AC3E}">
        <p14:creationId xmlns:p14="http://schemas.microsoft.com/office/powerpoint/2010/main" val="3879199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Vertical Text Placeholder 2"/>
          <p:cNvSpPr>
            <a:spLocks noGrp="1"/>
          </p:cNvSpPr>
          <p:nvPr>
            <p:ph type="body" orient="vert" idx="1"/>
          </p:nvPr>
        </p:nvSpPr>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10"/>
          </p:nvPr>
        </p:nvSpPr>
        <p:spPr/>
        <p:txBody>
          <a:bodyPr/>
          <a:lstStyle/>
          <a:p>
            <a:fld id="{D8ACF570-81A6-441C-BD02-11102E8350A6}" type="datetimeFigureOut">
              <a:rPr lang="nb-NO" smtClean="0"/>
              <a:t>10.04.2016</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6556F27B-01D7-42AE-8433-9109FDE5CC6D}" type="slidenum">
              <a:rPr lang="nb-NO" smtClean="0"/>
              <a:t>‹#›</a:t>
            </a:fld>
            <a:endParaRPr lang="nb-NO"/>
          </a:p>
        </p:txBody>
      </p:sp>
    </p:spTree>
    <p:extLst>
      <p:ext uri="{BB962C8B-B14F-4D97-AF65-F5344CB8AC3E}">
        <p14:creationId xmlns:p14="http://schemas.microsoft.com/office/powerpoint/2010/main" val="1865706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nb-NO"/>
              <a:t>Klikk for å redigere tittelstil</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10"/>
          </p:nvPr>
        </p:nvSpPr>
        <p:spPr/>
        <p:txBody>
          <a:bodyPr/>
          <a:lstStyle/>
          <a:p>
            <a:fld id="{D8ACF570-81A6-441C-BD02-11102E8350A6}" type="datetimeFigureOut">
              <a:rPr lang="nb-NO" smtClean="0"/>
              <a:t>10.04.2016</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6556F27B-01D7-42AE-8433-9109FDE5CC6D}" type="slidenum">
              <a:rPr lang="nb-NO" smtClean="0"/>
              <a:t>‹#›</a:t>
            </a:fld>
            <a:endParaRPr lang="nb-NO"/>
          </a:p>
        </p:txBody>
      </p:sp>
    </p:spTree>
    <p:extLst>
      <p:ext uri="{BB962C8B-B14F-4D97-AF65-F5344CB8AC3E}">
        <p14:creationId xmlns:p14="http://schemas.microsoft.com/office/powerpoint/2010/main" val="13717644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1143000" y="1122363"/>
            <a:ext cx="6858000" cy="2387600"/>
          </a:xfrm>
        </p:spPr>
        <p:txBody>
          <a:bodyPr anchor="b"/>
          <a:lstStyle>
            <a:lvl1pPr algn="ctr">
              <a:defRPr sz="4500"/>
            </a:lvl1pPr>
          </a:lstStyle>
          <a:p>
            <a:r>
              <a:rPr lang="nb-NO"/>
              <a:t>Klikk for å redigere tittelstil</a:t>
            </a:r>
          </a:p>
        </p:txBody>
      </p:sp>
      <p:sp>
        <p:nvSpPr>
          <p:cNvPr id="3" name="Undertit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b-NO"/>
              <a:t>Klikk for å redigere undertittelstil i malen</a:t>
            </a:r>
          </a:p>
        </p:txBody>
      </p:sp>
      <p:sp>
        <p:nvSpPr>
          <p:cNvPr id="4" name="Plassholder for dato 3"/>
          <p:cNvSpPr>
            <a:spLocks noGrp="1"/>
          </p:cNvSpPr>
          <p:nvPr>
            <p:ph type="dt" sz="half" idx="10"/>
          </p:nvPr>
        </p:nvSpPr>
        <p:spPr/>
        <p:txBody>
          <a:bodyPr/>
          <a:lstStyle/>
          <a:p>
            <a:fld id="{EFE26FD7-1FF7-49DE-9EB8-BAA28A43E48B}" type="datetimeFigureOut">
              <a:rPr lang="nb-NO" smtClean="0"/>
              <a:t>10.04.2016</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224014CA-1B1A-4BCD-8030-D4CC830ED320}" type="slidenum">
              <a:rPr lang="nb-NO" smtClean="0"/>
              <a:t>‹#›</a:t>
            </a:fld>
            <a:endParaRPr lang="nb-NO"/>
          </a:p>
        </p:txBody>
      </p:sp>
    </p:spTree>
    <p:extLst>
      <p:ext uri="{BB962C8B-B14F-4D97-AF65-F5344CB8AC3E}">
        <p14:creationId xmlns:p14="http://schemas.microsoft.com/office/powerpoint/2010/main" val="2340396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EFE26FD7-1FF7-49DE-9EB8-BAA28A43E48B}" type="datetimeFigureOut">
              <a:rPr lang="nb-NO" smtClean="0"/>
              <a:t>10.04.2016</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224014CA-1B1A-4BCD-8030-D4CC830ED320}" type="slidenum">
              <a:rPr lang="nb-NO" smtClean="0"/>
              <a:t>‹#›</a:t>
            </a:fld>
            <a:endParaRPr lang="nb-NO"/>
          </a:p>
        </p:txBody>
      </p:sp>
    </p:spTree>
    <p:extLst>
      <p:ext uri="{BB962C8B-B14F-4D97-AF65-F5344CB8AC3E}">
        <p14:creationId xmlns:p14="http://schemas.microsoft.com/office/powerpoint/2010/main" val="14682416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623888" y="1709739"/>
            <a:ext cx="7886700" cy="2852737"/>
          </a:xfrm>
        </p:spPr>
        <p:txBody>
          <a:bodyPr anchor="b"/>
          <a:lstStyle>
            <a:lvl1pPr>
              <a:defRPr sz="4500"/>
            </a:lvl1pPr>
          </a:lstStyle>
          <a:p>
            <a:r>
              <a:rPr lang="nb-NO"/>
              <a:t>Klikk for å redigere tittelstil</a:t>
            </a:r>
          </a:p>
        </p:txBody>
      </p:sp>
      <p:sp>
        <p:nvSpPr>
          <p:cNvPr id="3" name="Plassholder for tekst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b-NO"/>
              <a:t>Rediger tekststiler i malen</a:t>
            </a:r>
          </a:p>
        </p:txBody>
      </p:sp>
      <p:sp>
        <p:nvSpPr>
          <p:cNvPr id="4" name="Plassholder for dato 3"/>
          <p:cNvSpPr>
            <a:spLocks noGrp="1"/>
          </p:cNvSpPr>
          <p:nvPr>
            <p:ph type="dt" sz="half" idx="10"/>
          </p:nvPr>
        </p:nvSpPr>
        <p:spPr/>
        <p:txBody>
          <a:bodyPr/>
          <a:lstStyle/>
          <a:p>
            <a:fld id="{EFE26FD7-1FF7-49DE-9EB8-BAA28A43E48B}" type="datetimeFigureOut">
              <a:rPr lang="nb-NO" smtClean="0"/>
              <a:t>10.04.2016</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224014CA-1B1A-4BCD-8030-D4CC830ED320}" type="slidenum">
              <a:rPr lang="nb-NO" smtClean="0"/>
              <a:t>‹#›</a:t>
            </a:fld>
            <a:endParaRPr lang="nb-NO"/>
          </a:p>
        </p:txBody>
      </p:sp>
    </p:spTree>
    <p:extLst>
      <p:ext uri="{BB962C8B-B14F-4D97-AF65-F5344CB8AC3E}">
        <p14:creationId xmlns:p14="http://schemas.microsoft.com/office/powerpoint/2010/main" val="8815124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628650" y="1825625"/>
            <a:ext cx="3886200" cy="435133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29150" y="1825625"/>
            <a:ext cx="3886200" cy="435133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p:cNvSpPr>
            <a:spLocks noGrp="1"/>
          </p:cNvSpPr>
          <p:nvPr>
            <p:ph type="dt" sz="half" idx="10"/>
          </p:nvPr>
        </p:nvSpPr>
        <p:spPr/>
        <p:txBody>
          <a:bodyPr/>
          <a:lstStyle/>
          <a:p>
            <a:fld id="{EFE26FD7-1FF7-49DE-9EB8-BAA28A43E48B}" type="datetimeFigureOut">
              <a:rPr lang="nb-NO" smtClean="0"/>
              <a:t>10.04.2016</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224014CA-1B1A-4BCD-8030-D4CC830ED320}" type="slidenum">
              <a:rPr lang="nb-NO" smtClean="0"/>
              <a:t>‹#›</a:t>
            </a:fld>
            <a:endParaRPr lang="nb-NO"/>
          </a:p>
        </p:txBody>
      </p:sp>
    </p:spTree>
    <p:extLst>
      <p:ext uri="{BB962C8B-B14F-4D97-AF65-F5344CB8AC3E}">
        <p14:creationId xmlns:p14="http://schemas.microsoft.com/office/powerpoint/2010/main" val="30487217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629841" y="365126"/>
            <a:ext cx="7886700" cy="1325563"/>
          </a:xfrm>
        </p:spPr>
        <p:txBody>
          <a:bodyPr/>
          <a:lstStyle/>
          <a:p>
            <a:r>
              <a:rPr lang="nb-NO"/>
              <a:t>Klikk for å redigere tittelstil</a:t>
            </a:r>
          </a:p>
        </p:txBody>
      </p:sp>
      <p:sp>
        <p:nvSpPr>
          <p:cNvPr id="3" name="Plassholder f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b-NO"/>
              <a:t>Rediger tekststiler i malen</a:t>
            </a:r>
          </a:p>
        </p:txBody>
      </p:sp>
      <p:sp>
        <p:nvSpPr>
          <p:cNvPr id="4" name="Plassholder for innhold 3"/>
          <p:cNvSpPr>
            <a:spLocks noGrp="1"/>
          </p:cNvSpPr>
          <p:nvPr>
            <p:ph sz="half" idx="2"/>
          </p:nvPr>
        </p:nvSpPr>
        <p:spPr>
          <a:xfrm>
            <a:off x="629842" y="2505075"/>
            <a:ext cx="3868340" cy="368458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b-NO"/>
              <a:t>Rediger tekststiler i malen</a:t>
            </a:r>
          </a:p>
        </p:txBody>
      </p:sp>
      <p:sp>
        <p:nvSpPr>
          <p:cNvPr id="6" name="Plassholder for innhold 5"/>
          <p:cNvSpPr>
            <a:spLocks noGrp="1"/>
          </p:cNvSpPr>
          <p:nvPr>
            <p:ph sz="quarter" idx="4"/>
          </p:nvPr>
        </p:nvSpPr>
        <p:spPr>
          <a:xfrm>
            <a:off x="4629150" y="2505075"/>
            <a:ext cx="3887391" cy="368458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p:cNvSpPr>
            <a:spLocks noGrp="1"/>
          </p:cNvSpPr>
          <p:nvPr>
            <p:ph type="dt" sz="half" idx="10"/>
          </p:nvPr>
        </p:nvSpPr>
        <p:spPr/>
        <p:txBody>
          <a:bodyPr/>
          <a:lstStyle/>
          <a:p>
            <a:fld id="{EFE26FD7-1FF7-49DE-9EB8-BAA28A43E48B}" type="datetimeFigureOut">
              <a:rPr lang="nb-NO" smtClean="0"/>
              <a:t>10.04.2016</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224014CA-1B1A-4BCD-8030-D4CC830ED320}" type="slidenum">
              <a:rPr lang="nb-NO" smtClean="0"/>
              <a:t>‹#›</a:t>
            </a:fld>
            <a:endParaRPr lang="nb-NO"/>
          </a:p>
        </p:txBody>
      </p:sp>
    </p:spTree>
    <p:extLst>
      <p:ext uri="{BB962C8B-B14F-4D97-AF65-F5344CB8AC3E}">
        <p14:creationId xmlns:p14="http://schemas.microsoft.com/office/powerpoint/2010/main" val="27158823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dato 2"/>
          <p:cNvSpPr>
            <a:spLocks noGrp="1"/>
          </p:cNvSpPr>
          <p:nvPr>
            <p:ph type="dt" sz="half" idx="10"/>
          </p:nvPr>
        </p:nvSpPr>
        <p:spPr/>
        <p:txBody>
          <a:bodyPr/>
          <a:lstStyle/>
          <a:p>
            <a:fld id="{EFE26FD7-1FF7-49DE-9EB8-BAA28A43E48B}" type="datetimeFigureOut">
              <a:rPr lang="nb-NO" smtClean="0"/>
              <a:t>10.04.2016</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224014CA-1B1A-4BCD-8030-D4CC830ED320}" type="slidenum">
              <a:rPr lang="nb-NO" smtClean="0"/>
              <a:t>‹#›</a:t>
            </a:fld>
            <a:endParaRPr lang="nb-NO"/>
          </a:p>
        </p:txBody>
      </p:sp>
    </p:spTree>
    <p:extLst>
      <p:ext uri="{BB962C8B-B14F-4D97-AF65-F5344CB8AC3E}">
        <p14:creationId xmlns:p14="http://schemas.microsoft.com/office/powerpoint/2010/main" val="23830997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EFE26FD7-1FF7-49DE-9EB8-BAA28A43E48B}" type="datetimeFigureOut">
              <a:rPr lang="nb-NO" smtClean="0"/>
              <a:t>10.04.2016</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224014CA-1B1A-4BCD-8030-D4CC830ED320}" type="slidenum">
              <a:rPr lang="nb-NO" smtClean="0"/>
              <a:t>‹#›</a:t>
            </a:fld>
            <a:endParaRPr lang="nb-NO"/>
          </a:p>
        </p:txBody>
      </p:sp>
    </p:spTree>
    <p:extLst>
      <p:ext uri="{BB962C8B-B14F-4D97-AF65-F5344CB8AC3E}">
        <p14:creationId xmlns:p14="http://schemas.microsoft.com/office/powerpoint/2010/main" val="4130922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629841" y="457200"/>
            <a:ext cx="2949178" cy="1600200"/>
          </a:xfrm>
        </p:spPr>
        <p:txBody>
          <a:bodyPr anchor="b"/>
          <a:lstStyle>
            <a:lvl1pPr>
              <a:defRPr sz="2400"/>
            </a:lvl1pPr>
          </a:lstStyle>
          <a:p>
            <a:r>
              <a:rPr lang="nb-NO"/>
              <a:t>Klikk for å redigere tittelstil</a:t>
            </a:r>
          </a:p>
        </p:txBody>
      </p:sp>
      <p:sp>
        <p:nvSpPr>
          <p:cNvPr id="3" name="Plassholder for innhold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b-NO"/>
              <a:t>Rediger tekststiler i malen</a:t>
            </a:r>
          </a:p>
        </p:txBody>
      </p:sp>
      <p:sp>
        <p:nvSpPr>
          <p:cNvPr id="5" name="Plassholder for dato 4"/>
          <p:cNvSpPr>
            <a:spLocks noGrp="1"/>
          </p:cNvSpPr>
          <p:nvPr>
            <p:ph type="dt" sz="half" idx="10"/>
          </p:nvPr>
        </p:nvSpPr>
        <p:spPr/>
        <p:txBody>
          <a:bodyPr/>
          <a:lstStyle/>
          <a:p>
            <a:fld id="{EFE26FD7-1FF7-49DE-9EB8-BAA28A43E48B}" type="datetimeFigureOut">
              <a:rPr lang="nb-NO" smtClean="0"/>
              <a:t>10.04.2016</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224014CA-1B1A-4BCD-8030-D4CC830ED320}" type="slidenum">
              <a:rPr lang="nb-NO" smtClean="0"/>
              <a:t>‹#›</a:t>
            </a:fld>
            <a:endParaRPr lang="nb-NO"/>
          </a:p>
        </p:txBody>
      </p:sp>
    </p:spTree>
    <p:extLst>
      <p:ext uri="{BB962C8B-B14F-4D97-AF65-F5344CB8AC3E}">
        <p14:creationId xmlns:p14="http://schemas.microsoft.com/office/powerpoint/2010/main" val="1573775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Content Placeholder 2"/>
          <p:cNvSpPr>
            <a:spLocks noGrp="1"/>
          </p:cNvSpPr>
          <p:nvPr>
            <p:ph idx="1"/>
          </p:nvPr>
        </p:nvSpPr>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10"/>
          </p:nvPr>
        </p:nvSpPr>
        <p:spPr/>
        <p:txBody>
          <a:bodyPr/>
          <a:lstStyle/>
          <a:p>
            <a:fld id="{D8ACF570-81A6-441C-BD02-11102E8350A6}" type="datetimeFigureOut">
              <a:rPr lang="nb-NO" smtClean="0"/>
              <a:t>10.04.2016</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6556F27B-01D7-42AE-8433-9109FDE5CC6D}" type="slidenum">
              <a:rPr lang="nb-NO" smtClean="0"/>
              <a:t>‹#›</a:t>
            </a:fld>
            <a:endParaRPr lang="nb-NO"/>
          </a:p>
        </p:txBody>
      </p:sp>
    </p:spTree>
    <p:extLst>
      <p:ext uri="{BB962C8B-B14F-4D97-AF65-F5344CB8AC3E}">
        <p14:creationId xmlns:p14="http://schemas.microsoft.com/office/powerpoint/2010/main" val="8109223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629841" y="457200"/>
            <a:ext cx="2949178" cy="1600200"/>
          </a:xfrm>
        </p:spPr>
        <p:txBody>
          <a:bodyPr anchor="b"/>
          <a:lstStyle>
            <a:lvl1pPr>
              <a:defRPr sz="2400"/>
            </a:lvl1pPr>
          </a:lstStyle>
          <a:p>
            <a:r>
              <a:rPr lang="nb-NO"/>
              <a:t>Klikk for å redigere tittelstil</a:t>
            </a:r>
          </a:p>
        </p:txBody>
      </p:sp>
      <p:sp>
        <p:nvSpPr>
          <p:cNvPr id="3" name="Plassholder for bilde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b-NO"/>
          </a:p>
        </p:txBody>
      </p:sp>
      <p:sp>
        <p:nvSpPr>
          <p:cNvPr id="4" name="Plassholder f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b-NO"/>
              <a:t>Rediger tekststiler i malen</a:t>
            </a:r>
          </a:p>
        </p:txBody>
      </p:sp>
      <p:sp>
        <p:nvSpPr>
          <p:cNvPr id="5" name="Plassholder for dato 4"/>
          <p:cNvSpPr>
            <a:spLocks noGrp="1"/>
          </p:cNvSpPr>
          <p:nvPr>
            <p:ph type="dt" sz="half" idx="10"/>
          </p:nvPr>
        </p:nvSpPr>
        <p:spPr/>
        <p:txBody>
          <a:bodyPr/>
          <a:lstStyle/>
          <a:p>
            <a:fld id="{EFE26FD7-1FF7-49DE-9EB8-BAA28A43E48B}" type="datetimeFigureOut">
              <a:rPr lang="nb-NO" smtClean="0"/>
              <a:t>10.04.2016</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224014CA-1B1A-4BCD-8030-D4CC830ED320}" type="slidenum">
              <a:rPr lang="nb-NO" smtClean="0"/>
              <a:t>‹#›</a:t>
            </a:fld>
            <a:endParaRPr lang="nb-NO"/>
          </a:p>
        </p:txBody>
      </p:sp>
    </p:spTree>
    <p:extLst>
      <p:ext uri="{BB962C8B-B14F-4D97-AF65-F5344CB8AC3E}">
        <p14:creationId xmlns:p14="http://schemas.microsoft.com/office/powerpoint/2010/main" val="23443070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EFE26FD7-1FF7-49DE-9EB8-BAA28A43E48B}" type="datetimeFigureOut">
              <a:rPr lang="nb-NO" smtClean="0"/>
              <a:t>10.04.2016</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224014CA-1B1A-4BCD-8030-D4CC830ED320}" type="slidenum">
              <a:rPr lang="nb-NO" smtClean="0"/>
              <a:t>‹#›</a:t>
            </a:fld>
            <a:endParaRPr lang="nb-NO"/>
          </a:p>
        </p:txBody>
      </p:sp>
    </p:spTree>
    <p:extLst>
      <p:ext uri="{BB962C8B-B14F-4D97-AF65-F5344CB8AC3E}">
        <p14:creationId xmlns:p14="http://schemas.microsoft.com/office/powerpoint/2010/main" val="12106012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543675" y="365125"/>
            <a:ext cx="1971675" cy="5811838"/>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628650" y="365125"/>
            <a:ext cx="5800725" cy="5811838"/>
          </a:xfrm>
        </p:spPr>
        <p:txBody>
          <a:bodyPr vert="eaVert"/>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EFE26FD7-1FF7-49DE-9EB8-BAA28A43E48B}" type="datetimeFigureOut">
              <a:rPr lang="nb-NO" smtClean="0"/>
              <a:t>10.04.2016</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224014CA-1B1A-4BCD-8030-D4CC830ED320}" type="slidenum">
              <a:rPr lang="nb-NO" smtClean="0"/>
              <a:t>‹#›</a:t>
            </a:fld>
            <a:endParaRPr lang="nb-NO"/>
          </a:p>
        </p:txBody>
      </p:sp>
    </p:spTree>
    <p:extLst>
      <p:ext uri="{BB962C8B-B14F-4D97-AF65-F5344CB8AC3E}">
        <p14:creationId xmlns:p14="http://schemas.microsoft.com/office/powerpoint/2010/main" val="6892543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Content Placeholder 2"/>
          <p:cNvSpPr>
            <a:spLocks noGrp="1"/>
          </p:cNvSpPr>
          <p:nvPr>
            <p:ph idx="10"/>
          </p:nvPr>
        </p:nvSpPr>
        <p:spPr>
          <a:xfrm>
            <a:off x="609601" y="304800"/>
            <a:ext cx="3170312" cy="3962400"/>
          </a:xfrm>
        </p:spPr>
        <p:txBody>
          <a:bodyPr/>
          <a:lstStyle>
            <a:lvl1pPr marL="0" indent="0">
              <a:buFont typeface="Arial" pitchFamily="34" charset="0"/>
              <a:buNone/>
              <a:defRPr sz="2250" b="1">
                <a:solidFill>
                  <a:schemeClr val="bg1"/>
                </a:solidFill>
              </a:defRPr>
            </a:lvl1pPr>
            <a:lvl2pPr marL="0" indent="0">
              <a:spcBef>
                <a:spcPts val="450"/>
              </a:spcBef>
              <a:buNone/>
              <a:defRPr sz="1950">
                <a:solidFill>
                  <a:schemeClr val="bg1"/>
                </a:solidFill>
              </a:defRPr>
            </a:lvl2pPr>
            <a:lvl3pPr marL="0" indent="0">
              <a:spcBef>
                <a:spcPts val="1650"/>
              </a:spcBef>
              <a:buFont typeface="Arial" pitchFamily="34" charset="0"/>
              <a:buNone/>
              <a:defRPr sz="1650" b="1">
                <a:solidFill>
                  <a:schemeClr val="bg1"/>
                </a:solidFill>
              </a:defRPr>
            </a:lvl3pPr>
            <a:lvl4pPr marL="0" indent="0">
              <a:spcBef>
                <a:spcPts val="0"/>
              </a:spcBef>
              <a:spcAft>
                <a:spcPts val="4125"/>
              </a:spcAft>
              <a:buNone/>
              <a:defRPr sz="1650">
                <a:solidFill>
                  <a:schemeClr val="bg1"/>
                </a:solidFill>
              </a:defRPr>
            </a:lvl4pPr>
            <a:lvl5pPr marL="0" indent="0">
              <a:buNone/>
              <a:defRPr sz="135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a:spLocks noChangeArrowheads="1"/>
          </p:cNvSpPr>
          <p:nvPr userDrawn="1"/>
        </p:nvSpPr>
        <p:spPr bwMode="auto">
          <a:xfrm>
            <a:off x="6588225" y="6466473"/>
            <a:ext cx="163110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defRPr/>
            </a:pPr>
            <a:r>
              <a:rPr lang="en-US" sz="900" kern="0">
                <a:solidFill>
                  <a:srgbClr val="FFFFFF">
                    <a:lumMod val="75000"/>
                  </a:srgbClr>
                </a:solidFill>
              </a:rPr>
              <a:t>©SolarEdge</a:t>
            </a:r>
          </a:p>
        </p:txBody>
      </p:sp>
    </p:spTree>
    <p:extLst>
      <p:ext uri="{BB962C8B-B14F-4D97-AF65-F5344CB8AC3E}">
        <p14:creationId xmlns:p14="http://schemas.microsoft.com/office/powerpoint/2010/main" val="41318212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67118"/>
            <a:ext cx="6923112" cy="562074"/>
          </a:xfrm>
        </p:spPr>
        <p:txBody>
          <a:bodyPr/>
          <a:lstStyle>
            <a:lvl1pPr algn="l" rtl="0">
              <a:defRPr/>
            </a:lvl1pPr>
          </a:lstStyle>
          <a:p>
            <a:r>
              <a:rPr lang="en-US" dirty="0"/>
              <a:t>Click to edit Master title style</a:t>
            </a:r>
            <a:endParaRPr lang="he-IL"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Tree>
    <p:extLst>
      <p:ext uri="{BB962C8B-B14F-4D97-AF65-F5344CB8AC3E}">
        <p14:creationId xmlns:p14="http://schemas.microsoft.com/office/powerpoint/2010/main" val="31631870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581402"/>
            <a:ext cx="8229600" cy="1362075"/>
          </a:xfrm>
        </p:spPr>
        <p:txBody>
          <a:bodyPr anchor="t"/>
          <a:lstStyle>
            <a:lvl1pPr algn="ctr" rtl="0">
              <a:defRPr sz="3750" b="1" cap="none" baseline="0">
                <a:solidFill>
                  <a:schemeClr val="tx2"/>
                </a:solidFill>
              </a:defRPr>
            </a:lvl1pPr>
          </a:lstStyle>
          <a:p>
            <a:r>
              <a:rPr lang="en-US"/>
              <a:t>Click to edit Master title style</a:t>
            </a:r>
            <a:endParaRPr lang="he-IL"/>
          </a:p>
        </p:txBody>
      </p:sp>
    </p:spTree>
    <p:extLst>
      <p:ext uri="{BB962C8B-B14F-4D97-AF65-F5344CB8AC3E}">
        <p14:creationId xmlns:p14="http://schemas.microsoft.com/office/powerpoint/2010/main" val="7593774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2" name="Group 4"/>
          <p:cNvGrpSpPr/>
          <p:nvPr/>
        </p:nvGrpSpPr>
        <p:grpSpPr>
          <a:xfrm>
            <a:off x="302364" y="3212978"/>
            <a:ext cx="8472636" cy="2986087"/>
            <a:chOff x="302364" y="3212976"/>
            <a:chExt cx="8472636" cy="2986087"/>
          </a:xfrm>
        </p:grpSpPr>
        <p:cxnSp>
          <p:nvCxnSpPr>
            <p:cNvPr id="6" name="Straight Connector 7"/>
            <p:cNvCxnSpPr/>
            <p:nvPr userDrawn="1"/>
          </p:nvCxnSpPr>
          <p:spPr>
            <a:xfrm>
              <a:off x="369000" y="4662363"/>
              <a:ext cx="8406000" cy="0"/>
            </a:xfrm>
            <a:prstGeom prst="line">
              <a:avLst/>
            </a:prstGeom>
            <a:ln w="60325" cmpd="sng">
              <a:solidFill>
                <a:schemeClr val="accent4">
                  <a:lumMod val="20000"/>
                  <a:lumOff val="80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7" name="Text Placeholder 14"/>
            <p:cNvSpPr txBox="1">
              <a:spLocks/>
            </p:cNvSpPr>
            <p:nvPr userDrawn="1"/>
          </p:nvSpPr>
          <p:spPr>
            <a:xfrm>
              <a:off x="302364" y="3212976"/>
              <a:ext cx="3743325" cy="1449387"/>
            </a:xfrm>
            <a:prstGeom prst="rect">
              <a:avLst/>
            </a:prstGeom>
          </p:spPr>
          <p:txBody>
            <a:bodyPr rtlCol="1"/>
            <a:lstStyle/>
            <a:p>
              <a:pPr>
                <a:lnSpc>
                  <a:spcPct val="85000"/>
                </a:lnSpc>
                <a:defRPr/>
              </a:pPr>
              <a:br>
                <a:rPr lang="en-US" sz="3750" b="1" spc="75">
                  <a:solidFill>
                    <a:srgbClr val="6C6C6C"/>
                  </a:solidFill>
                  <a:cs typeface="Calibri" pitchFamily="34" charset="0"/>
                </a:rPr>
              </a:br>
              <a:r>
                <a:rPr lang="en-US" sz="3750" b="1" spc="75">
                  <a:solidFill>
                    <a:srgbClr val="6C6C6C"/>
                  </a:solidFill>
                  <a:cs typeface="Calibri" pitchFamily="34" charset="0"/>
                </a:rPr>
                <a:t>Thank you</a:t>
              </a:r>
            </a:p>
          </p:txBody>
        </p:sp>
        <p:sp>
          <p:nvSpPr>
            <p:cNvPr id="8" name="Text Placeholder 7"/>
            <p:cNvSpPr txBox="1">
              <a:spLocks/>
            </p:cNvSpPr>
            <p:nvPr userDrawn="1"/>
          </p:nvSpPr>
          <p:spPr bwMode="auto">
            <a:xfrm>
              <a:off x="377771" y="4878263"/>
              <a:ext cx="992188"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indent="-342900">
                <a:defRPr>
                  <a:solidFill>
                    <a:schemeClr val="tx1"/>
                  </a:solidFill>
                  <a:latin typeface="Calibri" pitchFamily="34" charset="0"/>
                  <a:cs typeface="Calibri" pitchFamily="34" charset="0"/>
                </a:defRPr>
              </a:lvl1pPr>
              <a:lvl2pPr marL="742950" indent="-285750">
                <a:defRPr>
                  <a:solidFill>
                    <a:schemeClr val="tx1"/>
                  </a:solidFill>
                  <a:latin typeface="Calibri" pitchFamily="34" charset="0"/>
                  <a:cs typeface="Calibri" pitchFamily="34" charset="0"/>
                </a:defRPr>
              </a:lvl2pPr>
              <a:lvl3pPr marL="1143000" indent="-228600">
                <a:defRPr>
                  <a:solidFill>
                    <a:schemeClr val="tx1"/>
                  </a:solidFill>
                  <a:latin typeface="Calibri" pitchFamily="34" charset="0"/>
                  <a:cs typeface="Calibri" pitchFamily="34" charset="0"/>
                </a:defRPr>
              </a:lvl3pPr>
              <a:lvl4pPr marL="1600200" indent="-228600">
                <a:defRPr>
                  <a:solidFill>
                    <a:schemeClr val="tx1"/>
                  </a:solidFill>
                  <a:latin typeface="Calibri" pitchFamily="34" charset="0"/>
                  <a:cs typeface="Calibri" pitchFamily="34" charset="0"/>
                </a:defRPr>
              </a:lvl4pPr>
              <a:lvl5pPr marL="2057400" indent="-228600">
                <a:defRPr>
                  <a:solidFill>
                    <a:schemeClr val="tx1"/>
                  </a:solidFill>
                  <a:latin typeface="Calibri" pitchFamily="34" charset="0"/>
                  <a:cs typeface="Calibri" pitchFamily="34" charset="0"/>
                </a:defRPr>
              </a:lvl5pPr>
              <a:lvl6pPr marL="2514600" indent="-228600" fontAlgn="base">
                <a:spcBef>
                  <a:spcPct val="0"/>
                </a:spcBef>
                <a:spcAft>
                  <a:spcPct val="0"/>
                </a:spcAft>
                <a:defRPr>
                  <a:solidFill>
                    <a:schemeClr val="tx1"/>
                  </a:solidFill>
                  <a:latin typeface="Calibri" pitchFamily="34" charset="0"/>
                  <a:cs typeface="Calibri" pitchFamily="34" charset="0"/>
                </a:defRPr>
              </a:lvl6pPr>
              <a:lvl7pPr marL="2971800" indent="-228600" fontAlgn="base">
                <a:spcBef>
                  <a:spcPct val="0"/>
                </a:spcBef>
                <a:spcAft>
                  <a:spcPct val="0"/>
                </a:spcAft>
                <a:defRPr>
                  <a:solidFill>
                    <a:schemeClr val="tx1"/>
                  </a:solidFill>
                  <a:latin typeface="Calibri" pitchFamily="34" charset="0"/>
                  <a:cs typeface="Calibri" pitchFamily="34" charset="0"/>
                </a:defRPr>
              </a:lvl7pPr>
              <a:lvl8pPr marL="3429000" indent="-228600" fontAlgn="base">
                <a:spcBef>
                  <a:spcPct val="0"/>
                </a:spcBef>
                <a:spcAft>
                  <a:spcPct val="0"/>
                </a:spcAft>
                <a:defRPr>
                  <a:solidFill>
                    <a:schemeClr val="tx1"/>
                  </a:solidFill>
                  <a:latin typeface="Calibri" pitchFamily="34" charset="0"/>
                  <a:cs typeface="Calibri" pitchFamily="34" charset="0"/>
                </a:defRPr>
              </a:lvl8pPr>
              <a:lvl9pPr marL="3886200" indent="-228600" fontAlgn="base">
                <a:spcBef>
                  <a:spcPct val="0"/>
                </a:spcBef>
                <a:spcAft>
                  <a:spcPct val="0"/>
                </a:spcAft>
                <a:defRPr>
                  <a:solidFill>
                    <a:schemeClr val="tx1"/>
                  </a:solidFill>
                  <a:latin typeface="Calibri" pitchFamily="34" charset="0"/>
                  <a:cs typeface="Calibri" pitchFamily="34" charset="0"/>
                </a:defRPr>
              </a:lvl9pPr>
            </a:lstStyle>
            <a:p>
              <a:pPr>
                <a:buClr>
                  <a:srgbClr val="CC0000"/>
                </a:buClr>
                <a:defRPr/>
              </a:pPr>
              <a:r>
                <a:rPr lang="en-US" sz="1200" b="1">
                  <a:solidFill>
                    <a:srgbClr val="404040">
                      <a:lumMod val="75000"/>
                      <a:lumOff val="25000"/>
                    </a:srgbClr>
                  </a:solidFill>
                </a:rPr>
                <a:t>Email</a:t>
              </a:r>
            </a:p>
            <a:p>
              <a:pPr>
                <a:buClr>
                  <a:srgbClr val="CC0000"/>
                </a:buClr>
                <a:defRPr/>
              </a:pPr>
              <a:r>
                <a:rPr lang="en-US" sz="1200" b="1">
                  <a:solidFill>
                    <a:srgbClr val="404040">
                      <a:lumMod val="75000"/>
                      <a:lumOff val="25000"/>
                    </a:srgbClr>
                  </a:solidFill>
                </a:rPr>
                <a:t>Twitter</a:t>
              </a:r>
            </a:p>
            <a:p>
              <a:pPr>
                <a:buClr>
                  <a:srgbClr val="CC0000"/>
                </a:buClr>
                <a:defRPr/>
              </a:pPr>
              <a:r>
                <a:rPr lang="en-US" sz="1200" b="1">
                  <a:solidFill>
                    <a:srgbClr val="404040">
                      <a:lumMod val="75000"/>
                      <a:lumOff val="25000"/>
                    </a:srgbClr>
                  </a:solidFill>
                </a:rPr>
                <a:t>Blog</a:t>
              </a:r>
            </a:p>
          </p:txBody>
        </p:sp>
        <p:sp>
          <p:nvSpPr>
            <p:cNvPr id="9" name="Text Placeholder 7"/>
            <p:cNvSpPr txBox="1">
              <a:spLocks/>
            </p:cNvSpPr>
            <p:nvPr userDrawn="1"/>
          </p:nvSpPr>
          <p:spPr bwMode="auto">
            <a:xfrm>
              <a:off x="4500711" y="4878263"/>
              <a:ext cx="10350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indent="-342900">
                <a:defRPr>
                  <a:solidFill>
                    <a:schemeClr val="tx1"/>
                  </a:solidFill>
                  <a:latin typeface="Calibri" pitchFamily="34" charset="0"/>
                  <a:cs typeface="Calibri" pitchFamily="34" charset="0"/>
                </a:defRPr>
              </a:lvl1pPr>
              <a:lvl2pPr marL="742950" indent="-285750">
                <a:defRPr>
                  <a:solidFill>
                    <a:schemeClr val="tx1"/>
                  </a:solidFill>
                  <a:latin typeface="Calibri" pitchFamily="34" charset="0"/>
                  <a:cs typeface="Calibri" pitchFamily="34" charset="0"/>
                </a:defRPr>
              </a:lvl2pPr>
              <a:lvl3pPr marL="1143000" indent="-228600">
                <a:defRPr>
                  <a:solidFill>
                    <a:schemeClr val="tx1"/>
                  </a:solidFill>
                  <a:latin typeface="Calibri" pitchFamily="34" charset="0"/>
                  <a:cs typeface="Calibri" pitchFamily="34" charset="0"/>
                </a:defRPr>
              </a:lvl3pPr>
              <a:lvl4pPr marL="1600200" indent="-228600">
                <a:defRPr>
                  <a:solidFill>
                    <a:schemeClr val="tx1"/>
                  </a:solidFill>
                  <a:latin typeface="Calibri" pitchFamily="34" charset="0"/>
                  <a:cs typeface="Calibri" pitchFamily="34" charset="0"/>
                </a:defRPr>
              </a:lvl4pPr>
              <a:lvl5pPr marL="2057400" indent="-228600">
                <a:defRPr>
                  <a:solidFill>
                    <a:schemeClr val="tx1"/>
                  </a:solidFill>
                  <a:latin typeface="Calibri" pitchFamily="34" charset="0"/>
                  <a:cs typeface="Calibri" pitchFamily="34" charset="0"/>
                </a:defRPr>
              </a:lvl5pPr>
              <a:lvl6pPr marL="2514600" indent="-228600" fontAlgn="base">
                <a:spcBef>
                  <a:spcPct val="0"/>
                </a:spcBef>
                <a:spcAft>
                  <a:spcPct val="0"/>
                </a:spcAft>
                <a:defRPr>
                  <a:solidFill>
                    <a:schemeClr val="tx1"/>
                  </a:solidFill>
                  <a:latin typeface="Calibri" pitchFamily="34" charset="0"/>
                  <a:cs typeface="Calibri" pitchFamily="34" charset="0"/>
                </a:defRPr>
              </a:lvl6pPr>
              <a:lvl7pPr marL="2971800" indent="-228600" fontAlgn="base">
                <a:spcBef>
                  <a:spcPct val="0"/>
                </a:spcBef>
                <a:spcAft>
                  <a:spcPct val="0"/>
                </a:spcAft>
                <a:defRPr>
                  <a:solidFill>
                    <a:schemeClr val="tx1"/>
                  </a:solidFill>
                  <a:latin typeface="Calibri" pitchFamily="34" charset="0"/>
                  <a:cs typeface="Calibri" pitchFamily="34" charset="0"/>
                </a:defRPr>
              </a:lvl7pPr>
              <a:lvl8pPr marL="3429000" indent="-228600" fontAlgn="base">
                <a:spcBef>
                  <a:spcPct val="0"/>
                </a:spcBef>
                <a:spcAft>
                  <a:spcPct val="0"/>
                </a:spcAft>
                <a:defRPr>
                  <a:solidFill>
                    <a:schemeClr val="tx1"/>
                  </a:solidFill>
                  <a:latin typeface="Calibri" pitchFamily="34" charset="0"/>
                  <a:cs typeface="Calibri" pitchFamily="34" charset="0"/>
                </a:defRPr>
              </a:lvl8pPr>
              <a:lvl9pPr marL="3886200" indent="-228600" fontAlgn="base">
                <a:spcBef>
                  <a:spcPct val="0"/>
                </a:spcBef>
                <a:spcAft>
                  <a:spcPct val="0"/>
                </a:spcAft>
                <a:defRPr>
                  <a:solidFill>
                    <a:schemeClr val="tx1"/>
                  </a:solidFill>
                  <a:latin typeface="Calibri" pitchFamily="34" charset="0"/>
                  <a:cs typeface="Calibri" pitchFamily="34" charset="0"/>
                </a:defRPr>
              </a:lvl9pPr>
            </a:lstStyle>
            <a:p>
              <a:pPr>
                <a:buClr>
                  <a:srgbClr val="CC0000"/>
                </a:buClr>
                <a:defRPr/>
              </a:pPr>
              <a:r>
                <a:rPr lang="en-US" sz="1200" b="1">
                  <a:solidFill>
                    <a:srgbClr val="404040">
                      <a:lumMod val="75000"/>
                      <a:lumOff val="25000"/>
                    </a:srgbClr>
                  </a:solidFill>
                </a:rPr>
                <a:t>Websites</a:t>
              </a:r>
              <a:endParaRPr lang="en-US" sz="1200">
                <a:solidFill>
                  <a:srgbClr val="404040">
                    <a:lumMod val="75000"/>
                    <a:lumOff val="25000"/>
                  </a:srgbClr>
                </a:solidFill>
              </a:endParaRPr>
            </a:p>
          </p:txBody>
        </p:sp>
        <p:sp>
          <p:nvSpPr>
            <p:cNvPr id="10" name="Text Placeholder 7"/>
            <p:cNvSpPr txBox="1">
              <a:spLocks/>
            </p:cNvSpPr>
            <p:nvPr userDrawn="1"/>
          </p:nvSpPr>
          <p:spPr bwMode="auto">
            <a:xfrm>
              <a:off x="1298521" y="4878263"/>
              <a:ext cx="2808288"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indent="-342900">
                <a:defRPr>
                  <a:solidFill>
                    <a:schemeClr val="tx1"/>
                  </a:solidFill>
                  <a:latin typeface="Calibri" pitchFamily="34" charset="0"/>
                  <a:cs typeface="Calibri" pitchFamily="34" charset="0"/>
                </a:defRPr>
              </a:lvl1pPr>
              <a:lvl2pPr marL="742950" indent="-285750">
                <a:defRPr>
                  <a:solidFill>
                    <a:schemeClr val="tx1"/>
                  </a:solidFill>
                  <a:latin typeface="Calibri" pitchFamily="34" charset="0"/>
                  <a:cs typeface="Calibri" pitchFamily="34" charset="0"/>
                </a:defRPr>
              </a:lvl2pPr>
              <a:lvl3pPr marL="1143000" indent="-228600">
                <a:defRPr>
                  <a:solidFill>
                    <a:schemeClr val="tx1"/>
                  </a:solidFill>
                  <a:latin typeface="Calibri" pitchFamily="34" charset="0"/>
                  <a:cs typeface="Calibri" pitchFamily="34" charset="0"/>
                </a:defRPr>
              </a:lvl3pPr>
              <a:lvl4pPr marL="1600200" indent="-228600">
                <a:defRPr>
                  <a:solidFill>
                    <a:schemeClr val="tx1"/>
                  </a:solidFill>
                  <a:latin typeface="Calibri" pitchFamily="34" charset="0"/>
                  <a:cs typeface="Calibri" pitchFamily="34" charset="0"/>
                </a:defRPr>
              </a:lvl4pPr>
              <a:lvl5pPr marL="2057400" indent="-228600">
                <a:defRPr>
                  <a:solidFill>
                    <a:schemeClr val="tx1"/>
                  </a:solidFill>
                  <a:latin typeface="Calibri" pitchFamily="34" charset="0"/>
                  <a:cs typeface="Calibri" pitchFamily="34" charset="0"/>
                </a:defRPr>
              </a:lvl5pPr>
              <a:lvl6pPr marL="2514600" indent="-228600" fontAlgn="base">
                <a:spcBef>
                  <a:spcPct val="0"/>
                </a:spcBef>
                <a:spcAft>
                  <a:spcPct val="0"/>
                </a:spcAft>
                <a:defRPr>
                  <a:solidFill>
                    <a:schemeClr val="tx1"/>
                  </a:solidFill>
                  <a:latin typeface="Calibri" pitchFamily="34" charset="0"/>
                  <a:cs typeface="Calibri" pitchFamily="34" charset="0"/>
                </a:defRPr>
              </a:lvl6pPr>
              <a:lvl7pPr marL="2971800" indent="-228600" fontAlgn="base">
                <a:spcBef>
                  <a:spcPct val="0"/>
                </a:spcBef>
                <a:spcAft>
                  <a:spcPct val="0"/>
                </a:spcAft>
                <a:defRPr>
                  <a:solidFill>
                    <a:schemeClr val="tx1"/>
                  </a:solidFill>
                  <a:latin typeface="Calibri" pitchFamily="34" charset="0"/>
                  <a:cs typeface="Calibri" pitchFamily="34" charset="0"/>
                </a:defRPr>
              </a:lvl7pPr>
              <a:lvl8pPr marL="3429000" indent="-228600" fontAlgn="base">
                <a:spcBef>
                  <a:spcPct val="0"/>
                </a:spcBef>
                <a:spcAft>
                  <a:spcPct val="0"/>
                </a:spcAft>
                <a:defRPr>
                  <a:solidFill>
                    <a:schemeClr val="tx1"/>
                  </a:solidFill>
                  <a:latin typeface="Calibri" pitchFamily="34" charset="0"/>
                  <a:cs typeface="Calibri" pitchFamily="34" charset="0"/>
                </a:defRPr>
              </a:lvl8pPr>
              <a:lvl9pPr marL="3886200" indent="-228600" fontAlgn="base">
                <a:spcBef>
                  <a:spcPct val="0"/>
                </a:spcBef>
                <a:spcAft>
                  <a:spcPct val="0"/>
                </a:spcAft>
                <a:defRPr>
                  <a:solidFill>
                    <a:schemeClr val="tx1"/>
                  </a:solidFill>
                  <a:latin typeface="Calibri" pitchFamily="34" charset="0"/>
                  <a:cs typeface="Calibri" pitchFamily="34" charset="0"/>
                </a:defRPr>
              </a:lvl9pPr>
            </a:lstStyle>
            <a:p>
              <a:pPr>
                <a:buClr>
                  <a:srgbClr val="CC0000"/>
                </a:buClr>
                <a:defRPr/>
              </a:pPr>
              <a:r>
                <a:rPr lang="en-US" sz="1200">
                  <a:solidFill>
                    <a:srgbClr val="404040">
                      <a:lumMod val="75000"/>
                      <a:lumOff val="25000"/>
                    </a:srgbClr>
                  </a:solidFill>
                </a:rPr>
                <a:t>info@solaredge.com</a:t>
              </a:r>
              <a:endParaRPr lang="en-US" sz="1200" b="1">
                <a:solidFill>
                  <a:srgbClr val="404040">
                    <a:lumMod val="75000"/>
                    <a:lumOff val="25000"/>
                  </a:srgbClr>
                </a:solidFill>
              </a:endParaRPr>
            </a:p>
            <a:p>
              <a:pPr>
                <a:buClr>
                  <a:srgbClr val="CC0000"/>
                </a:buClr>
                <a:defRPr/>
              </a:pPr>
              <a:r>
                <a:rPr lang="en-US" sz="1200">
                  <a:solidFill>
                    <a:srgbClr val="404040">
                      <a:lumMod val="75000"/>
                      <a:lumOff val="25000"/>
                    </a:srgbClr>
                  </a:solidFill>
                </a:rPr>
                <a:t>www.twitter.com/SolarEdgePV</a:t>
              </a:r>
              <a:endParaRPr lang="en-US" sz="1200" b="1">
                <a:solidFill>
                  <a:srgbClr val="404040">
                    <a:lumMod val="75000"/>
                    <a:lumOff val="25000"/>
                  </a:srgbClr>
                </a:solidFill>
              </a:endParaRPr>
            </a:p>
            <a:p>
              <a:pPr>
                <a:buClr>
                  <a:srgbClr val="CC0000"/>
                </a:buClr>
                <a:defRPr/>
              </a:pPr>
              <a:r>
                <a:rPr lang="en-US" sz="1200">
                  <a:solidFill>
                    <a:srgbClr val="404040">
                      <a:lumMod val="75000"/>
                      <a:lumOff val="25000"/>
                    </a:srgbClr>
                  </a:solidFill>
                </a:rPr>
                <a:t>www.solaredge.com/blog</a:t>
              </a:r>
              <a:endParaRPr lang="en-US" sz="1200" b="1">
                <a:solidFill>
                  <a:srgbClr val="404040">
                    <a:lumMod val="75000"/>
                    <a:lumOff val="25000"/>
                  </a:srgbClr>
                </a:solidFill>
              </a:endParaRPr>
            </a:p>
          </p:txBody>
        </p:sp>
        <p:sp>
          <p:nvSpPr>
            <p:cNvPr id="11" name="Text Placeholder 7"/>
            <p:cNvSpPr txBox="1">
              <a:spLocks/>
            </p:cNvSpPr>
            <p:nvPr userDrawn="1"/>
          </p:nvSpPr>
          <p:spPr bwMode="auto">
            <a:xfrm>
              <a:off x="5580211" y="4878263"/>
              <a:ext cx="2016125"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indent="-342900">
                <a:defRPr>
                  <a:solidFill>
                    <a:schemeClr val="tx1"/>
                  </a:solidFill>
                  <a:latin typeface="Calibri" pitchFamily="34" charset="0"/>
                  <a:cs typeface="Calibri" pitchFamily="34" charset="0"/>
                </a:defRPr>
              </a:lvl1pPr>
              <a:lvl2pPr marL="742950" indent="-285750">
                <a:defRPr>
                  <a:solidFill>
                    <a:schemeClr val="tx1"/>
                  </a:solidFill>
                  <a:latin typeface="Calibri" pitchFamily="34" charset="0"/>
                  <a:cs typeface="Calibri" pitchFamily="34" charset="0"/>
                </a:defRPr>
              </a:lvl2pPr>
              <a:lvl3pPr marL="1143000" indent="-228600">
                <a:defRPr>
                  <a:solidFill>
                    <a:schemeClr val="tx1"/>
                  </a:solidFill>
                  <a:latin typeface="Calibri" pitchFamily="34" charset="0"/>
                  <a:cs typeface="Calibri" pitchFamily="34" charset="0"/>
                </a:defRPr>
              </a:lvl3pPr>
              <a:lvl4pPr marL="1600200" indent="-228600">
                <a:defRPr>
                  <a:solidFill>
                    <a:schemeClr val="tx1"/>
                  </a:solidFill>
                  <a:latin typeface="Calibri" pitchFamily="34" charset="0"/>
                  <a:cs typeface="Calibri" pitchFamily="34" charset="0"/>
                </a:defRPr>
              </a:lvl4pPr>
              <a:lvl5pPr marL="2057400" indent="-228600">
                <a:defRPr>
                  <a:solidFill>
                    <a:schemeClr val="tx1"/>
                  </a:solidFill>
                  <a:latin typeface="Calibri" pitchFamily="34" charset="0"/>
                  <a:cs typeface="Calibri" pitchFamily="34" charset="0"/>
                </a:defRPr>
              </a:lvl5pPr>
              <a:lvl6pPr marL="2514600" indent="-228600" fontAlgn="base">
                <a:spcBef>
                  <a:spcPct val="0"/>
                </a:spcBef>
                <a:spcAft>
                  <a:spcPct val="0"/>
                </a:spcAft>
                <a:defRPr>
                  <a:solidFill>
                    <a:schemeClr val="tx1"/>
                  </a:solidFill>
                  <a:latin typeface="Calibri" pitchFamily="34" charset="0"/>
                  <a:cs typeface="Calibri" pitchFamily="34" charset="0"/>
                </a:defRPr>
              </a:lvl6pPr>
              <a:lvl7pPr marL="2971800" indent="-228600" fontAlgn="base">
                <a:spcBef>
                  <a:spcPct val="0"/>
                </a:spcBef>
                <a:spcAft>
                  <a:spcPct val="0"/>
                </a:spcAft>
                <a:defRPr>
                  <a:solidFill>
                    <a:schemeClr val="tx1"/>
                  </a:solidFill>
                  <a:latin typeface="Calibri" pitchFamily="34" charset="0"/>
                  <a:cs typeface="Calibri" pitchFamily="34" charset="0"/>
                </a:defRPr>
              </a:lvl7pPr>
              <a:lvl8pPr marL="3429000" indent="-228600" fontAlgn="base">
                <a:spcBef>
                  <a:spcPct val="0"/>
                </a:spcBef>
                <a:spcAft>
                  <a:spcPct val="0"/>
                </a:spcAft>
                <a:defRPr>
                  <a:solidFill>
                    <a:schemeClr val="tx1"/>
                  </a:solidFill>
                  <a:latin typeface="Calibri" pitchFamily="34" charset="0"/>
                  <a:cs typeface="Calibri" pitchFamily="34" charset="0"/>
                </a:defRPr>
              </a:lvl8pPr>
              <a:lvl9pPr marL="3886200" indent="-228600" fontAlgn="base">
                <a:spcBef>
                  <a:spcPct val="0"/>
                </a:spcBef>
                <a:spcAft>
                  <a:spcPct val="0"/>
                </a:spcAft>
                <a:defRPr>
                  <a:solidFill>
                    <a:schemeClr val="tx1"/>
                  </a:solidFill>
                  <a:latin typeface="Calibri" pitchFamily="34" charset="0"/>
                  <a:cs typeface="Calibri" pitchFamily="34" charset="0"/>
                </a:defRPr>
              </a:lvl9pPr>
            </a:lstStyle>
            <a:p>
              <a:pPr>
                <a:buClr>
                  <a:srgbClr val="CC0000"/>
                </a:buClr>
                <a:defRPr/>
              </a:pPr>
              <a:r>
                <a:rPr lang="en-US" sz="1200">
                  <a:solidFill>
                    <a:srgbClr val="404040">
                      <a:lumMod val="75000"/>
                      <a:lumOff val="25000"/>
                    </a:srgbClr>
                  </a:solidFill>
                </a:rPr>
                <a:t>www.solaredge.com</a:t>
              </a:r>
            </a:p>
            <a:p>
              <a:pPr>
                <a:buClr>
                  <a:srgbClr val="CC0000"/>
                </a:buClr>
                <a:defRPr/>
              </a:pPr>
              <a:r>
                <a:rPr lang="en-US" sz="1200">
                  <a:solidFill>
                    <a:srgbClr val="404040">
                      <a:lumMod val="75000"/>
                      <a:lumOff val="25000"/>
                    </a:srgbClr>
                  </a:solidFill>
                </a:rPr>
                <a:t>www.solaredge.us</a:t>
              </a:r>
            </a:p>
            <a:p>
              <a:pPr>
                <a:buClr>
                  <a:srgbClr val="CC0000"/>
                </a:buClr>
                <a:defRPr/>
              </a:pPr>
              <a:r>
                <a:rPr lang="en-US" sz="1200">
                  <a:solidFill>
                    <a:srgbClr val="404040">
                      <a:lumMod val="75000"/>
                      <a:lumOff val="25000"/>
                    </a:srgbClr>
                  </a:solidFill>
                </a:rPr>
                <a:t>www.solaredge.de</a:t>
              </a:r>
            </a:p>
            <a:p>
              <a:pPr>
                <a:buClr>
                  <a:srgbClr val="CC0000"/>
                </a:buClr>
                <a:defRPr/>
              </a:pPr>
              <a:r>
                <a:rPr lang="en-US" sz="1200">
                  <a:solidFill>
                    <a:srgbClr val="404040">
                      <a:lumMod val="75000"/>
                      <a:lumOff val="25000"/>
                    </a:srgbClr>
                  </a:solidFill>
                </a:rPr>
                <a:t>www.solaredge.jp</a:t>
              </a:r>
            </a:p>
            <a:p>
              <a:pPr>
                <a:buClr>
                  <a:srgbClr val="CC0000"/>
                </a:buClr>
                <a:defRPr/>
              </a:pPr>
              <a:r>
                <a:rPr lang="en-US" sz="1200">
                  <a:solidFill>
                    <a:srgbClr val="404040">
                      <a:lumMod val="75000"/>
                      <a:lumOff val="25000"/>
                    </a:srgbClr>
                  </a:solidFill>
                </a:rPr>
                <a:t>www.solaredge.fr</a:t>
              </a:r>
            </a:p>
            <a:p>
              <a:pPr fontAlgn="base">
                <a:spcBef>
                  <a:spcPct val="0"/>
                </a:spcBef>
                <a:spcAft>
                  <a:spcPct val="0"/>
                </a:spcAft>
                <a:buClr>
                  <a:srgbClr val="CC0000"/>
                </a:buClr>
                <a:defRPr/>
              </a:pPr>
              <a:r>
                <a:rPr lang="en-US" sz="1200">
                  <a:solidFill>
                    <a:srgbClr val="404040">
                      <a:lumMod val="75000"/>
                      <a:lumOff val="25000"/>
                    </a:srgbClr>
                  </a:solidFill>
                </a:rPr>
                <a:t>www.solaredge.it</a:t>
              </a:r>
            </a:p>
          </p:txBody>
        </p:sp>
      </p:grpSp>
    </p:spTree>
    <p:extLst>
      <p:ext uri="{BB962C8B-B14F-4D97-AF65-F5344CB8AC3E}">
        <p14:creationId xmlns:p14="http://schemas.microsoft.com/office/powerpoint/2010/main" val="42347656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Content Placeholder 2"/>
          <p:cNvSpPr>
            <a:spLocks noGrp="1"/>
          </p:cNvSpPr>
          <p:nvPr>
            <p:ph idx="10"/>
          </p:nvPr>
        </p:nvSpPr>
        <p:spPr>
          <a:xfrm>
            <a:off x="609600" y="304800"/>
            <a:ext cx="3170312" cy="3962400"/>
          </a:xfrm>
        </p:spPr>
        <p:txBody>
          <a:bodyPr/>
          <a:lstStyle>
            <a:lvl1pPr marL="0" indent="0">
              <a:buFont typeface="Arial" pitchFamily="34" charset="0"/>
              <a:buNone/>
              <a:defRPr sz="3000" b="1">
                <a:solidFill>
                  <a:schemeClr val="bg1"/>
                </a:solidFill>
              </a:defRPr>
            </a:lvl1pPr>
            <a:lvl2pPr marL="0" indent="0">
              <a:spcBef>
                <a:spcPts val="600"/>
              </a:spcBef>
              <a:buNone/>
              <a:defRPr sz="2600">
                <a:solidFill>
                  <a:schemeClr val="bg1"/>
                </a:solidFill>
              </a:defRPr>
            </a:lvl2pPr>
            <a:lvl3pPr marL="0" indent="0">
              <a:spcBef>
                <a:spcPts val="2200"/>
              </a:spcBef>
              <a:buFont typeface="Arial" pitchFamily="34" charset="0"/>
              <a:buNone/>
              <a:defRPr sz="2200" b="1">
                <a:solidFill>
                  <a:schemeClr val="bg1"/>
                </a:solidFill>
              </a:defRPr>
            </a:lvl3pPr>
            <a:lvl4pPr marL="0" indent="0">
              <a:spcBef>
                <a:spcPts val="0"/>
              </a:spcBef>
              <a:spcAft>
                <a:spcPts val="5500"/>
              </a:spcAft>
              <a:buNone/>
              <a:defRPr sz="2200">
                <a:solidFill>
                  <a:schemeClr val="bg1"/>
                </a:solidFill>
              </a:defRPr>
            </a:lvl4pPr>
            <a:lvl5pPr marL="0" indent="0">
              <a:buNone/>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a:spLocks noChangeArrowheads="1"/>
          </p:cNvSpPr>
          <p:nvPr/>
        </p:nvSpPr>
        <p:spPr bwMode="auto">
          <a:xfrm>
            <a:off x="6588224" y="6466472"/>
            <a:ext cx="163110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lumMod val="75000"/>
                  </a:srgbClr>
                </a:solidFill>
                <a:effectLst/>
                <a:uLnTx/>
                <a:uFillTx/>
              </a:rPr>
              <a:t>©SolarEdge</a:t>
            </a:r>
          </a:p>
        </p:txBody>
      </p:sp>
    </p:spTree>
    <p:extLst>
      <p:ext uri="{BB962C8B-B14F-4D97-AF65-F5344CB8AC3E}">
        <p14:creationId xmlns:p14="http://schemas.microsoft.com/office/powerpoint/2010/main" val="35543333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67118"/>
            <a:ext cx="6923112" cy="562074"/>
          </a:xfrm>
        </p:spPr>
        <p:txBody>
          <a:bodyPr/>
          <a:lstStyle>
            <a:lvl1pPr algn="l" rtl="0">
              <a:defRPr/>
            </a:lvl1pPr>
          </a:lstStyle>
          <a:p>
            <a:r>
              <a:rPr lang="en-US"/>
              <a:t>Click to edit Master title style</a:t>
            </a:r>
            <a:endParaRPr lang="he-IL"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Tree>
    <p:extLst>
      <p:ext uri="{BB962C8B-B14F-4D97-AF65-F5344CB8AC3E}">
        <p14:creationId xmlns:p14="http://schemas.microsoft.com/office/powerpoint/2010/main" val="41219275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581400"/>
            <a:ext cx="8229600" cy="1362075"/>
          </a:xfrm>
        </p:spPr>
        <p:txBody>
          <a:bodyPr anchor="t"/>
          <a:lstStyle>
            <a:lvl1pPr algn="ctr" rtl="0">
              <a:defRPr sz="5000" b="1" cap="none" baseline="0">
                <a:solidFill>
                  <a:schemeClr val="tx2"/>
                </a:solidFill>
              </a:defRPr>
            </a:lvl1pPr>
          </a:lstStyle>
          <a:p>
            <a:r>
              <a:rPr lang="en-US"/>
              <a:t>Click to edit Master title style</a:t>
            </a:r>
            <a:endParaRPr lang="he-IL"/>
          </a:p>
        </p:txBody>
      </p:sp>
    </p:spTree>
    <p:extLst>
      <p:ext uri="{BB962C8B-B14F-4D97-AF65-F5344CB8AC3E}">
        <p14:creationId xmlns:p14="http://schemas.microsoft.com/office/powerpoint/2010/main" val="3280185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nb-NO"/>
              <a:t>Klikk for å redigere tittelstil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Rediger tekststiler i malen</a:t>
            </a:r>
          </a:p>
        </p:txBody>
      </p:sp>
      <p:sp>
        <p:nvSpPr>
          <p:cNvPr id="4" name="Date Placeholder 3"/>
          <p:cNvSpPr>
            <a:spLocks noGrp="1"/>
          </p:cNvSpPr>
          <p:nvPr>
            <p:ph type="dt" sz="half" idx="10"/>
          </p:nvPr>
        </p:nvSpPr>
        <p:spPr/>
        <p:txBody>
          <a:bodyPr/>
          <a:lstStyle/>
          <a:p>
            <a:fld id="{D8ACF570-81A6-441C-BD02-11102E8350A6}" type="datetimeFigureOut">
              <a:rPr lang="nb-NO" smtClean="0"/>
              <a:t>10.04.2016</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6556F27B-01D7-42AE-8433-9109FDE5CC6D}" type="slidenum">
              <a:rPr lang="nb-NO" smtClean="0"/>
              <a:t>‹#›</a:t>
            </a:fld>
            <a:endParaRPr lang="nb-NO"/>
          </a:p>
        </p:txBody>
      </p:sp>
    </p:spTree>
    <p:extLst>
      <p:ext uri="{BB962C8B-B14F-4D97-AF65-F5344CB8AC3E}">
        <p14:creationId xmlns:p14="http://schemas.microsoft.com/office/powerpoint/2010/main" val="10449705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2" name="Group 4"/>
          <p:cNvGrpSpPr/>
          <p:nvPr/>
        </p:nvGrpSpPr>
        <p:grpSpPr>
          <a:xfrm>
            <a:off x="302364" y="3212976"/>
            <a:ext cx="8472636" cy="2986087"/>
            <a:chOff x="302364" y="3212976"/>
            <a:chExt cx="8472636" cy="2986087"/>
          </a:xfrm>
        </p:grpSpPr>
        <p:cxnSp>
          <p:nvCxnSpPr>
            <p:cNvPr id="6" name="Straight Connector 7"/>
            <p:cNvCxnSpPr/>
            <p:nvPr/>
          </p:nvCxnSpPr>
          <p:spPr>
            <a:xfrm>
              <a:off x="369000" y="4662363"/>
              <a:ext cx="8406000" cy="0"/>
            </a:xfrm>
            <a:prstGeom prst="line">
              <a:avLst/>
            </a:prstGeom>
            <a:ln w="60325" cmpd="sng">
              <a:solidFill>
                <a:schemeClr val="accent4">
                  <a:lumMod val="20000"/>
                  <a:lumOff val="80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7" name="Text Placeholder 14"/>
            <p:cNvSpPr txBox="1">
              <a:spLocks/>
            </p:cNvSpPr>
            <p:nvPr/>
          </p:nvSpPr>
          <p:spPr>
            <a:xfrm>
              <a:off x="302364" y="3212976"/>
              <a:ext cx="3743325" cy="1449387"/>
            </a:xfrm>
            <a:prstGeom prst="rect">
              <a:avLst/>
            </a:prstGeom>
          </p:spPr>
          <p:txBody>
            <a:bodyPr rtlCol="1"/>
            <a:lstStyle/>
            <a:p>
              <a:pPr algn="l" rtl="0" fontAlgn="auto">
                <a:lnSpc>
                  <a:spcPct val="85000"/>
                </a:lnSpc>
                <a:spcAft>
                  <a:spcPts val="0"/>
                </a:spcAft>
                <a:defRPr/>
              </a:pPr>
              <a:br>
                <a:rPr lang="en-US" sz="5000" b="1" spc="100" dirty="0">
                  <a:solidFill>
                    <a:srgbClr val="6C6C6C"/>
                  </a:solidFill>
                  <a:latin typeface="Calibri" pitchFamily="34" charset="0"/>
                  <a:cs typeface="Calibri" pitchFamily="34" charset="0"/>
                </a:rPr>
              </a:br>
              <a:r>
                <a:rPr lang="en-US" sz="5000" b="1" spc="100" dirty="0">
                  <a:solidFill>
                    <a:srgbClr val="6C6C6C"/>
                  </a:solidFill>
                  <a:latin typeface="Calibri" pitchFamily="34" charset="0"/>
                  <a:cs typeface="Calibri" pitchFamily="34" charset="0"/>
                </a:rPr>
                <a:t>Thank you</a:t>
              </a:r>
            </a:p>
          </p:txBody>
        </p:sp>
        <p:sp>
          <p:nvSpPr>
            <p:cNvPr id="8" name="Text Placeholder 7"/>
            <p:cNvSpPr txBox="1">
              <a:spLocks/>
            </p:cNvSpPr>
            <p:nvPr/>
          </p:nvSpPr>
          <p:spPr bwMode="auto">
            <a:xfrm>
              <a:off x="377771" y="4878263"/>
              <a:ext cx="992188"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indent="-342900">
                <a:defRPr>
                  <a:solidFill>
                    <a:schemeClr val="tx1"/>
                  </a:solidFill>
                  <a:latin typeface="Calibri" pitchFamily="34" charset="0"/>
                  <a:cs typeface="Calibri" pitchFamily="34" charset="0"/>
                </a:defRPr>
              </a:lvl1pPr>
              <a:lvl2pPr marL="742950" indent="-285750">
                <a:defRPr>
                  <a:solidFill>
                    <a:schemeClr val="tx1"/>
                  </a:solidFill>
                  <a:latin typeface="Calibri" pitchFamily="34" charset="0"/>
                  <a:cs typeface="Calibri" pitchFamily="34" charset="0"/>
                </a:defRPr>
              </a:lvl2pPr>
              <a:lvl3pPr marL="1143000" indent="-228600">
                <a:defRPr>
                  <a:solidFill>
                    <a:schemeClr val="tx1"/>
                  </a:solidFill>
                  <a:latin typeface="Calibri" pitchFamily="34" charset="0"/>
                  <a:cs typeface="Calibri" pitchFamily="34" charset="0"/>
                </a:defRPr>
              </a:lvl3pPr>
              <a:lvl4pPr marL="1600200" indent="-228600">
                <a:defRPr>
                  <a:solidFill>
                    <a:schemeClr val="tx1"/>
                  </a:solidFill>
                  <a:latin typeface="Calibri" pitchFamily="34" charset="0"/>
                  <a:cs typeface="Calibri" pitchFamily="34" charset="0"/>
                </a:defRPr>
              </a:lvl4pPr>
              <a:lvl5pPr marL="2057400" indent="-228600">
                <a:defRPr>
                  <a:solidFill>
                    <a:schemeClr val="tx1"/>
                  </a:solidFill>
                  <a:latin typeface="Calibri" pitchFamily="34" charset="0"/>
                  <a:cs typeface="Calibri" pitchFamily="34" charset="0"/>
                </a:defRPr>
              </a:lvl5pPr>
              <a:lvl6pPr marL="2514600" indent="-228600" fontAlgn="base">
                <a:spcBef>
                  <a:spcPct val="0"/>
                </a:spcBef>
                <a:spcAft>
                  <a:spcPct val="0"/>
                </a:spcAft>
                <a:defRPr>
                  <a:solidFill>
                    <a:schemeClr val="tx1"/>
                  </a:solidFill>
                  <a:latin typeface="Calibri" pitchFamily="34" charset="0"/>
                  <a:cs typeface="Calibri" pitchFamily="34" charset="0"/>
                </a:defRPr>
              </a:lvl6pPr>
              <a:lvl7pPr marL="2971800" indent="-228600" fontAlgn="base">
                <a:spcBef>
                  <a:spcPct val="0"/>
                </a:spcBef>
                <a:spcAft>
                  <a:spcPct val="0"/>
                </a:spcAft>
                <a:defRPr>
                  <a:solidFill>
                    <a:schemeClr val="tx1"/>
                  </a:solidFill>
                  <a:latin typeface="Calibri" pitchFamily="34" charset="0"/>
                  <a:cs typeface="Calibri" pitchFamily="34" charset="0"/>
                </a:defRPr>
              </a:lvl7pPr>
              <a:lvl8pPr marL="3429000" indent="-228600" fontAlgn="base">
                <a:spcBef>
                  <a:spcPct val="0"/>
                </a:spcBef>
                <a:spcAft>
                  <a:spcPct val="0"/>
                </a:spcAft>
                <a:defRPr>
                  <a:solidFill>
                    <a:schemeClr val="tx1"/>
                  </a:solidFill>
                  <a:latin typeface="Calibri" pitchFamily="34" charset="0"/>
                  <a:cs typeface="Calibri" pitchFamily="34" charset="0"/>
                </a:defRPr>
              </a:lvl8pPr>
              <a:lvl9pPr marL="3886200" indent="-228600" fontAlgn="base">
                <a:spcBef>
                  <a:spcPct val="0"/>
                </a:spcBef>
                <a:spcAft>
                  <a:spcPct val="0"/>
                </a:spcAft>
                <a:defRPr>
                  <a:solidFill>
                    <a:schemeClr val="tx1"/>
                  </a:solidFill>
                  <a:latin typeface="Calibri" pitchFamily="34" charset="0"/>
                  <a:cs typeface="Calibri" pitchFamily="34" charset="0"/>
                </a:defRPr>
              </a:lvl9pPr>
            </a:lstStyle>
            <a:p>
              <a:pPr algn="l" rtl="0">
                <a:buClr>
                  <a:srgbClr val="CC0000"/>
                </a:buClr>
                <a:defRPr/>
              </a:pPr>
              <a:r>
                <a:rPr lang="en-US" sz="1600" b="1" dirty="0">
                  <a:solidFill>
                    <a:schemeClr val="tx1">
                      <a:lumMod val="75000"/>
                      <a:lumOff val="25000"/>
                    </a:schemeClr>
                  </a:solidFill>
                </a:rPr>
                <a:t>Email</a:t>
              </a:r>
            </a:p>
            <a:p>
              <a:pPr algn="l" rtl="0">
                <a:buClr>
                  <a:srgbClr val="CC0000"/>
                </a:buClr>
                <a:defRPr/>
              </a:pPr>
              <a:r>
                <a:rPr lang="en-US" sz="1600" b="1" dirty="0">
                  <a:solidFill>
                    <a:schemeClr val="tx1">
                      <a:lumMod val="75000"/>
                      <a:lumOff val="25000"/>
                    </a:schemeClr>
                  </a:solidFill>
                </a:rPr>
                <a:t>Twitter</a:t>
              </a:r>
            </a:p>
            <a:p>
              <a:pPr algn="l" rtl="0">
                <a:buClr>
                  <a:srgbClr val="CC0000"/>
                </a:buClr>
                <a:defRPr/>
              </a:pPr>
              <a:r>
                <a:rPr lang="en-US" sz="1600" b="1" dirty="0">
                  <a:solidFill>
                    <a:schemeClr val="tx1">
                      <a:lumMod val="75000"/>
                      <a:lumOff val="25000"/>
                    </a:schemeClr>
                  </a:solidFill>
                </a:rPr>
                <a:t>Blog</a:t>
              </a:r>
            </a:p>
          </p:txBody>
        </p:sp>
        <p:sp>
          <p:nvSpPr>
            <p:cNvPr id="9" name="Text Placeholder 7"/>
            <p:cNvSpPr txBox="1">
              <a:spLocks/>
            </p:cNvSpPr>
            <p:nvPr/>
          </p:nvSpPr>
          <p:spPr bwMode="auto">
            <a:xfrm>
              <a:off x="4500711" y="4878263"/>
              <a:ext cx="10350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indent="-342900">
                <a:defRPr>
                  <a:solidFill>
                    <a:schemeClr val="tx1"/>
                  </a:solidFill>
                  <a:latin typeface="Calibri" pitchFamily="34" charset="0"/>
                  <a:cs typeface="Calibri" pitchFamily="34" charset="0"/>
                </a:defRPr>
              </a:lvl1pPr>
              <a:lvl2pPr marL="742950" indent="-285750">
                <a:defRPr>
                  <a:solidFill>
                    <a:schemeClr val="tx1"/>
                  </a:solidFill>
                  <a:latin typeface="Calibri" pitchFamily="34" charset="0"/>
                  <a:cs typeface="Calibri" pitchFamily="34" charset="0"/>
                </a:defRPr>
              </a:lvl2pPr>
              <a:lvl3pPr marL="1143000" indent="-228600">
                <a:defRPr>
                  <a:solidFill>
                    <a:schemeClr val="tx1"/>
                  </a:solidFill>
                  <a:latin typeface="Calibri" pitchFamily="34" charset="0"/>
                  <a:cs typeface="Calibri" pitchFamily="34" charset="0"/>
                </a:defRPr>
              </a:lvl3pPr>
              <a:lvl4pPr marL="1600200" indent="-228600">
                <a:defRPr>
                  <a:solidFill>
                    <a:schemeClr val="tx1"/>
                  </a:solidFill>
                  <a:latin typeface="Calibri" pitchFamily="34" charset="0"/>
                  <a:cs typeface="Calibri" pitchFamily="34" charset="0"/>
                </a:defRPr>
              </a:lvl4pPr>
              <a:lvl5pPr marL="2057400" indent="-228600">
                <a:defRPr>
                  <a:solidFill>
                    <a:schemeClr val="tx1"/>
                  </a:solidFill>
                  <a:latin typeface="Calibri" pitchFamily="34" charset="0"/>
                  <a:cs typeface="Calibri" pitchFamily="34" charset="0"/>
                </a:defRPr>
              </a:lvl5pPr>
              <a:lvl6pPr marL="2514600" indent="-228600" fontAlgn="base">
                <a:spcBef>
                  <a:spcPct val="0"/>
                </a:spcBef>
                <a:spcAft>
                  <a:spcPct val="0"/>
                </a:spcAft>
                <a:defRPr>
                  <a:solidFill>
                    <a:schemeClr val="tx1"/>
                  </a:solidFill>
                  <a:latin typeface="Calibri" pitchFamily="34" charset="0"/>
                  <a:cs typeface="Calibri" pitchFamily="34" charset="0"/>
                </a:defRPr>
              </a:lvl6pPr>
              <a:lvl7pPr marL="2971800" indent="-228600" fontAlgn="base">
                <a:spcBef>
                  <a:spcPct val="0"/>
                </a:spcBef>
                <a:spcAft>
                  <a:spcPct val="0"/>
                </a:spcAft>
                <a:defRPr>
                  <a:solidFill>
                    <a:schemeClr val="tx1"/>
                  </a:solidFill>
                  <a:latin typeface="Calibri" pitchFamily="34" charset="0"/>
                  <a:cs typeface="Calibri" pitchFamily="34" charset="0"/>
                </a:defRPr>
              </a:lvl7pPr>
              <a:lvl8pPr marL="3429000" indent="-228600" fontAlgn="base">
                <a:spcBef>
                  <a:spcPct val="0"/>
                </a:spcBef>
                <a:spcAft>
                  <a:spcPct val="0"/>
                </a:spcAft>
                <a:defRPr>
                  <a:solidFill>
                    <a:schemeClr val="tx1"/>
                  </a:solidFill>
                  <a:latin typeface="Calibri" pitchFamily="34" charset="0"/>
                  <a:cs typeface="Calibri" pitchFamily="34" charset="0"/>
                </a:defRPr>
              </a:lvl8pPr>
              <a:lvl9pPr marL="3886200" indent="-228600" fontAlgn="base">
                <a:spcBef>
                  <a:spcPct val="0"/>
                </a:spcBef>
                <a:spcAft>
                  <a:spcPct val="0"/>
                </a:spcAft>
                <a:defRPr>
                  <a:solidFill>
                    <a:schemeClr val="tx1"/>
                  </a:solidFill>
                  <a:latin typeface="Calibri" pitchFamily="34" charset="0"/>
                  <a:cs typeface="Calibri" pitchFamily="34" charset="0"/>
                </a:defRPr>
              </a:lvl9pPr>
            </a:lstStyle>
            <a:p>
              <a:pPr algn="l" rtl="0">
                <a:buClr>
                  <a:srgbClr val="CC0000"/>
                </a:buClr>
                <a:defRPr/>
              </a:pPr>
              <a:r>
                <a:rPr lang="en-US" sz="1600" b="1" dirty="0">
                  <a:solidFill>
                    <a:schemeClr val="tx1">
                      <a:lumMod val="75000"/>
                      <a:lumOff val="25000"/>
                    </a:schemeClr>
                  </a:solidFill>
                </a:rPr>
                <a:t>Websites</a:t>
              </a:r>
              <a:endParaRPr lang="en-US" sz="1600" dirty="0">
                <a:solidFill>
                  <a:schemeClr val="tx1">
                    <a:lumMod val="75000"/>
                    <a:lumOff val="25000"/>
                  </a:schemeClr>
                </a:solidFill>
              </a:endParaRPr>
            </a:p>
          </p:txBody>
        </p:sp>
        <p:sp>
          <p:nvSpPr>
            <p:cNvPr id="10" name="Text Placeholder 7"/>
            <p:cNvSpPr txBox="1">
              <a:spLocks/>
            </p:cNvSpPr>
            <p:nvPr/>
          </p:nvSpPr>
          <p:spPr bwMode="auto">
            <a:xfrm>
              <a:off x="1298521" y="4878263"/>
              <a:ext cx="2808288"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indent="-342900">
                <a:defRPr>
                  <a:solidFill>
                    <a:schemeClr val="tx1"/>
                  </a:solidFill>
                  <a:latin typeface="Calibri" pitchFamily="34" charset="0"/>
                  <a:cs typeface="Calibri" pitchFamily="34" charset="0"/>
                </a:defRPr>
              </a:lvl1pPr>
              <a:lvl2pPr marL="742950" indent="-285750">
                <a:defRPr>
                  <a:solidFill>
                    <a:schemeClr val="tx1"/>
                  </a:solidFill>
                  <a:latin typeface="Calibri" pitchFamily="34" charset="0"/>
                  <a:cs typeface="Calibri" pitchFamily="34" charset="0"/>
                </a:defRPr>
              </a:lvl2pPr>
              <a:lvl3pPr marL="1143000" indent="-228600">
                <a:defRPr>
                  <a:solidFill>
                    <a:schemeClr val="tx1"/>
                  </a:solidFill>
                  <a:latin typeface="Calibri" pitchFamily="34" charset="0"/>
                  <a:cs typeface="Calibri" pitchFamily="34" charset="0"/>
                </a:defRPr>
              </a:lvl3pPr>
              <a:lvl4pPr marL="1600200" indent="-228600">
                <a:defRPr>
                  <a:solidFill>
                    <a:schemeClr val="tx1"/>
                  </a:solidFill>
                  <a:latin typeface="Calibri" pitchFamily="34" charset="0"/>
                  <a:cs typeface="Calibri" pitchFamily="34" charset="0"/>
                </a:defRPr>
              </a:lvl4pPr>
              <a:lvl5pPr marL="2057400" indent="-228600">
                <a:defRPr>
                  <a:solidFill>
                    <a:schemeClr val="tx1"/>
                  </a:solidFill>
                  <a:latin typeface="Calibri" pitchFamily="34" charset="0"/>
                  <a:cs typeface="Calibri" pitchFamily="34" charset="0"/>
                </a:defRPr>
              </a:lvl5pPr>
              <a:lvl6pPr marL="2514600" indent="-228600" fontAlgn="base">
                <a:spcBef>
                  <a:spcPct val="0"/>
                </a:spcBef>
                <a:spcAft>
                  <a:spcPct val="0"/>
                </a:spcAft>
                <a:defRPr>
                  <a:solidFill>
                    <a:schemeClr val="tx1"/>
                  </a:solidFill>
                  <a:latin typeface="Calibri" pitchFamily="34" charset="0"/>
                  <a:cs typeface="Calibri" pitchFamily="34" charset="0"/>
                </a:defRPr>
              </a:lvl6pPr>
              <a:lvl7pPr marL="2971800" indent="-228600" fontAlgn="base">
                <a:spcBef>
                  <a:spcPct val="0"/>
                </a:spcBef>
                <a:spcAft>
                  <a:spcPct val="0"/>
                </a:spcAft>
                <a:defRPr>
                  <a:solidFill>
                    <a:schemeClr val="tx1"/>
                  </a:solidFill>
                  <a:latin typeface="Calibri" pitchFamily="34" charset="0"/>
                  <a:cs typeface="Calibri" pitchFamily="34" charset="0"/>
                </a:defRPr>
              </a:lvl7pPr>
              <a:lvl8pPr marL="3429000" indent="-228600" fontAlgn="base">
                <a:spcBef>
                  <a:spcPct val="0"/>
                </a:spcBef>
                <a:spcAft>
                  <a:spcPct val="0"/>
                </a:spcAft>
                <a:defRPr>
                  <a:solidFill>
                    <a:schemeClr val="tx1"/>
                  </a:solidFill>
                  <a:latin typeface="Calibri" pitchFamily="34" charset="0"/>
                  <a:cs typeface="Calibri" pitchFamily="34" charset="0"/>
                </a:defRPr>
              </a:lvl8pPr>
              <a:lvl9pPr marL="3886200" indent="-228600" fontAlgn="base">
                <a:spcBef>
                  <a:spcPct val="0"/>
                </a:spcBef>
                <a:spcAft>
                  <a:spcPct val="0"/>
                </a:spcAft>
                <a:defRPr>
                  <a:solidFill>
                    <a:schemeClr val="tx1"/>
                  </a:solidFill>
                  <a:latin typeface="Calibri" pitchFamily="34" charset="0"/>
                  <a:cs typeface="Calibri" pitchFamily="34" charset="0"/>
                </a:defRPr>
              </a:lvl9pPr>
            </a:lstStyle>
            <a:p>
              <a:pPr algn="l" rtl="0">
                <a:buClr>
                  <a:srgbClr val="CC0000"/>
                </a:buClr>
                <a:defRPr/>
              </a:pPr>
              <a:r>
                <a:rPr lang="en-US" sz="1600" dirty="0">
                  <a:solidFill>
                    <a:schemeClr val="tx1">
                      <a:lumMod val="75000"/>
                      <a:lumOff val="25000"/>
                    </a:schemeClr>
                  </a:solidFill>
                </a:rPr>
                <a:t>info@solaredge.com</a:t>
              </a:r>
              <a:endParaRPr lang="en-US" sz="1600" b="1" dirty="0">
                <a:solidFill>
                  <a:schemeClr val="tx1">
                    <a:lumMod val="75000"/>
                    <a:lumOff val="25000"/>
                  </a:schemeClr>
                </a:solidFill>
              </a:endParaRPr>
            </a:p>
            <a:p>
              <a:pPr algn="l" rtl="0">
                <a:buClr>
                  <a:srgbClr val="CC0000"/>
                </a:buClr>
                <a:defRPr/>
              </a:pPr>
              <a:r>
                <a:rPr lang="en-US" sz="1600" dirty="0">
                  <a:solidFill>
                    <a:schemeClr val="tx1">
                      <a:lumMod val="75000"/>
                      <a:lumOff val="25000"/>
                    </a:schemeClr>
                  </a:solidFill>
                </a:rPr>
                <a:t>www.twitter.com/SolarEdgePV</a:t>
              </a:r>
              <a:endParaRPr lang="en-US" sz="1600" b="1" dirty="0">
                <a:solidFill>
                  <a:schemeClr val="tx1">
                    <a:lumMod val="75000"/>
                    <a:lumOff val="25000"/>
                  </a:schemeClr>
                </a:solidFill>
              </a:endParaRPr>
            </a:p>
            <a:p>
              <a:pPr algn="l" rtl="0">
                <a:buClr>
                  <a:srgbClr val="CC0000"/>
                </a:buClr>
                <a:defRPr/>
              </a:pPr>
              <a:r>
                <a:rPr lang="en-US" sz="1600" dirty="0">
                  <a:solidFill>
                    <a:schemeClr val="tx1">
                      <a:lumMod val="75000"/>
                      <a:lumOff val="25000"/>
                    </a:schemeClr>
                  </a:solidFill>
                </a:rPr>
                <a:t>www.solaredge.com/blog</a:t>
              </a:r>
              <a:endParaRPr lang="en-US" sz="1600" b="1" dirty="0">
                <a:solidFill>
                  <a:schemeClr val="tx1">
                    <a:lumMod val="75000"/>
                    <a:lumOff val="25000"/>
                  </a:schemeClr>
                </a:solidFill>
              </a:endParaRPr>
            </a:p>
          </p:txBody>
        </p:sp>
        <p:sp>
          <p:nvSpPr>
            <p:cNvPr id="11" name="Text Placeholder 7"/>
            <p:cNvSpPr txBox="1">
              <a:spLocks/>
            </p:cNvSpPr>
            <p:nvPr/>
          </p:nvSpPr>
          <p:spPr bwMode="auto">
            <a:xfrm>
              <a:off x="5580211" y="4878263"/>
              <a:ext cx="2016125"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indent="-342900">
                <a:defRPr>
                  <a:solidFill>
                    <a:schemeClr val="tx1"/>
                  </a:solidFill>
                  <a:latin typeface="Calibri" pitchFamily="34" charset="0"/>
                  <a:cs typeface="Calibri" pitchFamily="34" charset="0"/>
                </a:defRPr>
              </a:lvl1pPr>
              <a:lvl2pPr marL="742950" indent="-285750">
                <a:defRPr>
                  <a:solidFill>
                    <a:schemeClr val="tx1"/>
                  </a:solidFill>
                  <a:latin typeface="Calibri" pitchFamily="34" charset="0"/>
                  <a:cs typeface="Calibri" pitchFamily="34" charset="0"/>
                </a:defRPr>
              </a:lvl2pPr>
              <a:lvl3pPr marL="1143000" indent="-228600">
                <a:defRPr>
                  <a:solidFill>
                    <a:schemeClr val="tx1"/>
                  </a:solidFill>
                  <a:latin typeface="Calibri" pitchFamily="34" charset="0"/>
                  <a:cs typeface="Calibri" pitchFamily="34" charset="0"/>
                </a:defRPr>
              </a:lvl3pPr>
              <a:lvl4pPr marL="1600200" indent="-228600">
                <a:defRPr>
                  <a:solidFill>
                    <a:schemeClr val="tx1"/>
                  </a:solidFill>
                  <a:latin typeface="Calibri" pitchFamily="34" charset="0"/>
                  <a:cs typeface="Calibri" pitchFamily="34" charset="0"/>
                </a:defRPr>
              </a:lvl4pPr>
              <a:lvl5pPr marL="2057400" indent="-228600">
                <a:defRPr>
                  <a:solidFill>
                    <a:schemeClr val="tx1"/>
                  </a:solidFill>
                  <a:latin typeface="Calibri" pitchFamily="34" charset="0"/>
                  <a:cs typeface="Calibri" pitchFamily="34" charset="0"/>
                </a:defRPr>
              </a:lvl5pPr>
              <a:lvl6pPr marL="2514600" indent="-228600" fontAlgn="base">
                <a:spcBef>
                  <a:spcPct val="0"/>
                </a:spcBef>
                <a:spcAft>
                  <a:spcPct val="0"/>
                </a:spcAft>
                <a:defRPr>
                  <a:solidFill>
                    <a:schemeClr val="tx1"/>
                  </a:solidFill>
                  <a:latin typeface="Calibri" pitchFamily="34" charset="0"/>
                  <a:cs typeface="Calibri" pitchFamily="34" charset="0"/>
                </a:defRPr>
              </a:lvl6pPr>
              <a:lvl7pPr marL="2971800" indent="-228600" fontAlgn="base">
                <a:spcBef>
                  <a:spcPct val="0"/>
                </a:spcBef>
                <a:spcAft>
                  <a:spcPct val="0"/>
                </a:spcAft>
                <a:defRPr>
                  <a:solidFill>
                    <a:schemeClr val="tx1"/>
                  </a:solidFill>
                  <a:latin typeface="Calibri" pitchFamily="34" charset="0"/>
                  <a:cs typeface="Calibri" pitchFamily="34" charset="0"/>
                </a:defRPr>
              </a:lvl7pPr>
              <a:lvl8pPr marL="3429000" indent="-228600" fontAlgn="base">
                <a:spcBef>
                  <a:spcPct val="0"/>
                </a:spcBef>
                <a:spcAft>
                  <a:spcPct val="0"/>
                </a:spcAft>
                <a:defRPr>
                  <a:solidFill>
                    <a:schemeClr val="tx1"/>
                  </a:solidFill>
                  <a:latin typeface="Calibri" pitchFamily="34" charset="0"/>
                  <a:cs typeface="Calibri" pitchFamily="34" charset="0"/>
                </a:defRPr>
              </a:lvl8pPr>
              <a:lvl9pPr marL="3886200" indent="-228600" fontAlgn="base">
                <a:spcBef>
                  <a:spcPct val="0"/>
                </a:spcBef>
                <a:spcAft>
                  <a:spcPct val="0"/>
                </a:spcAft>
                <a:defRPr>
                  <a:solidFill>
                    <a:schemeClr val="tx1"/>
                  </a:solidFill>
                  <a:latin typeface="Calibri" pitchFamily="34" charset="0"/>
                  <a:cs typeface="Calibri" pitchFamily="34" charset="0"/>
                </a:defRPr>
              </a:lvl9pPr>
            </a:lstStyle>
            <a:p>
              <a:pPr algn="l" rtl="0">
                <a:buClr>
                  <a:srgbClr val="CC0000"/>
                </a:buClr>
                <a:defRPr/>
              </a:pPr>
              <a:r>
                <a:rPr lang="en-US" sz="1600" dirty="0">
                  <a:solidFill>
                    <a:schemeClr val="tx1">
                      <a:lumMod val="75000"/>
                      <a:lumOff val="25000"/>
                    </a:schemeClr>
                  </a:solidFill>
                </a:rPr>
                <a:t>www.solaredge.com</a:t>
              </a:r>
            </a:p>
            <a:p>
              <a:pPr algn="l" rtl="0">
                <a:buClr>
                  <a:srgbClr val="CC0000"/>
                </a:buClr>
                <a:defRPr/>
              </a:pPr>
              <a:r>
                <a:rPr lang="en-US" sz="1600" dirty="0">
                  <a:solidFill>
                    <a:schemeClr val="tx1">
                      <a:lumMod val="75000"/>
                      <a:lumOff val="25000"/>
                    </a:schemeClr>
                  </a:solidFill>
                </a:rPr>
                <a:t>www.solaredge.us</a:t>
              </a:r>
            </a:p>
            <a:p>
              <a:pPr algn="l" rtl="0">
                <a:buClr>
                  <a:srgbClr val="CC0000"/>
                </a:buClr>
                <a:defRPr/>
              </a:pPr>
              <a:r>
                <a:rPr lang="en-US" sz="1600" dirty="0">
                  <a:solidFill>
                    <a:schemeClr val="tx1">
                      <a:lumMod val="75000"/>
                      <a:lumOff val="25000"/>
                    </a:schemeClr>
                  </a:solidFill>
                </a:rPr>
                <a:t>www.solaredge.de</a:t>
              </a:r>
            </a:p>
            <a:p>
              <a:pPr algn="l" rtl="0">
                <a:buClr>
                  <a:srgbClr val="CC0000"/>
                </a:buClr>
                <a:defRPr/>
              </a:pPr>
              <a:r>
                <a:rPr lang="en-US" sz="1600" dirty="0">
                  <a:solidFill>
                    <a:schemeClr val="tx1">
                      <a:lumMod val="75000"/>
                      <a:lumOff val="25000"/>
                    </a:schemeClr>
                  </a:solidFill>
                </a:rPr>
                <a:t>www.solaredge.jp</a:t>
              </a:r>
            </a:p>
            <a:p>
              <a:pPr algn="l" rtl="0">
                <a:buClr>
                  <a:srgbClr val="CC0000"/>
                </a:buClr>
                <a:defRPr/>
              </a:pPr>
              <a:r>
                <a:rPr lang="en-US" sz="1600" dirty="0">
                  <a:solidFill>
                    <a:schemeClr val="tx1">
                      <a:lumMod val="75000"/>
                      <a:lumOff val="25000"/>
                    </a:schemeClr>
                  </a:solidFill>
                </a:rPr>
                <a:t>www.solaredge.fr</a:t>
              </a:r>
            </a:p>
            <a:p>
              <a:pPr marL="0" marR="0" indent="-342900" algn="l" defTabSz="914400" rtl="0" eaLnBrk="1" fontAlgn="base" latinLnBrk="0" hangingPunct="1">
                <a:lnSpc>
                  <a:spcPct val="100000"/>
                </a:lnSpc>
                <a:spcBef>
                  <a:spcPct val="0"/>
                </a:spcBef>
                <a:spcAft>
                  <a:spcPct val="0"/>
                </a:spcAft>
                <a:buClr>
                  <a:srgbClr val="CC0000"/>
                </a:buClr>
                <a:buSzTx/>
                <a:buFontTx/>
                <a:buNone/>
                <a:tabLst/>
                <a:defRPr/>
              </a:pPr>
              <a:r>
                <a:rPr lang="en-US" sz="1600" dirty="0">
                  <a:solidFill>
                    <a:schemeClr val="tx1">
                      <a:lumMod val="75000"/>
                      <a:lumOff val="25000"/>
                    </a:schemeClr>
                  </a:solidFill>
                </a:rPr>
                <a:t>www.solaredge.it</a:t>
              </a:r>
            </a:p>
          </p:txBody>
        </p:sp>
      </p:grpSp>
    </p:spTree>
    <p:extLst>
      <p:ext uri="{BB962C8B-B14F-4D97-AF65-F5344CB8AC3E}">
        <p14:creationId xmlns:p14="http://schemas.microsoft.com/office/powerpoint/2010/main" val="3583180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5" name="Date Placeholder 4"/>
          <p:cNvSpPr>
            <a:spLocks noGrp="1"/>
          </p:cNvSpPr>
          <p:nvPr>
            <p:ph type="dt" sz="half" idx="10"/>
          </p:nvPr>
        </p:nvSpPr>
        <p:spPr/>
        <p:txBody>
          <a:bodyPr/>
          <a:lstStyle/>
          <a:p>
            <a:fld id="{D8ACF570-81A6-441C-BD02-11102E8350A6}" type="datetimeFigureOut">
              <a:rPr lang="nb-NO" smtClean="0"/>
              <a:t>10.04.2016</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6556F27B-01D7-42AE-8433-9109FDE5CC6D}" type="slidenum">
              <a:rPr lang="nb-NO" smtClean="0"/>
              <a:t>‹#›</a:t>
            </a:fld>
            <a:endParaRPr lang="nb-NO"/>
          </a:p>
        </p:txBody>
      </p:sp>
    </p:spTree>
    <p:extLst>
      <p:ext uri="{BB962C8B-B14F-4D97-AF65-F5344CB8AC3E}">
        <p14:creationId xmlns:p14="http://schemas.microsoft.com/office/powerpoint/2010/main" val="3797344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nb-NO"/>
              <a:t>Klikk for å redigere tittelstil</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Rediger tekststiler i malen</a:t>
            </a:r>
          </a:p>
        </p:txBody>
      </p:sp>
      <p:sp>
        <p:nvSpPr>
          <p:cNvPr id="4" name="Content Placeholder 3"/>
          <p:cNvSpPr>
            <a:spLocks noGrp="1"/>
          </p:cNvSpPr>
          <p:nvPr>
            <p:ph sz="half" idx="2"/>
          </p:nvPr>
        </p:nvSpPr>
        <p:spPr>
          <a:xfrm>
            <a:off x="629842" y="2505075"/>
            <a:ext cx="3868340" cy="368458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Rediger tekststiler i malen</a:t>
            </a:r>
          </a:p>
        </p:txBody>
      </p:sp>
      <p:sp>
        <p:nvSpPr>
          <p:cNvPr id="6" name="Content Placeholder 5"/>
          <p:cNvSpPr>
            <a:spLocks noGrp="1"/>
          </p:cNvSpPr>
          <p:nvPr>
            <p:ph sz="quarter" idx="4"/>
          </p:nvPr>
        </p:nvSpPr>
        <p:spPr>
          <a:xfrm>
            <a:off x="4629150" y="2505075"/>
            <a:ext cx="3887391" cy="3684588"/>
          </a:xfrm>
        </p:spPr>
        <p:txBody>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7" name="Date Placeholder 6"/>
          <p:cNvSpPr>
            <a:spLocks noGrp="1"/>
          </p:cNvSpPr>
          <p:nvPr>
            <p:ph type="dt" sz="half" idx="10"/>
          </p:nvPr>
        </p:nvSpPr>
        <p:spPr/>
        <p:txBody>
          <a:bodyPr/>
          <a:lstStyle/>
          <a:p>
            <a:fld id="{D8ACF570-81A6-441C-BD02-11102E8350A6}" type="datetimeFigureOut">
              <a:rPr lang="nb-NO" smtClean="0"/>
              <a:t>10.04.2016</a:t>
            </a:fld>
            <a:endParaRPr lang="nb-NO"/>
          </a:p>
        </p:txBody>
      </p:sp>
      <p:sp>
        <p:nvSpPr>
          <p:cNvPr id="8" name="Footer Placeholder 7"/>
          <p:cNvSpPr>
            <a:spLocks noGrp="1"/>
          </p:cNvSpPr>
          <p:nvPr>
            <p:ph type="ftr" sz="quarter" idx="11"/>
          </p:nvPr>
        </p:nvSpPr>
        <p:spPr/>
        <p:txBody>
          <a:bodyPr/>
          <a:lstStyle/>
          <a:p>
            <a:endParaRPr lang="nb-NO"/>
          </a:p>
        </p:txBody>
      </p:sp>
      <p:sp>
        <p:nvSpPr>
          <p:cNvPr id="9" name="Slide Number Placeholder 8"/>
          <p:cNvSpPr>
            <a:spLocks noGrp="1"/>
          </p:cNvSpPr>
          <p:nvPr>
            <p:ph type="sldNum" sz="quarter" idx="12"/>
          </p:nvPr>
        </p:nvSpPr>
        <p:spPr/>
        <p:txBody>
          <a:bodyPr/>
          <a:lstStyle/>
          <a:p>
            <a:fld id="{6556F27B-01D7-42AE-8433-9109FDE5CC6D}" type="slidenum">
              <a:rPr lang="nb-NO" smtClean="0"/>
              <a:t>‹#›</a:t>
            </a:fld>
            <a:endParaRPr lang="nb-NO"/>
          </a:p>
        </p:txBody>
      </p:sp>
    </p:spTree>
    <p:extLst>
      <p:ext uri="{BB962C8B-B14F-4D97-AF65-F5344CB8AC3E}">
        <p14:creationId xmlns:p14="http://schemas.microsoft.com/office/powerpoint/2010/main" val="4206425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dirty="0"/>
          </a:p>
        </p:txBody>
      </p:sp>
      <p:sp>
        <p:nvSpPr>
          <p:cNvPr id="3" name="Date Placeholder 2"/>
          <p:cNvSpPr>
            <a:spLocks noGrp="1"/>
          </p:cNvSpPr>
          <p:nvPr>
            <p:ph type="dt" sz="half" idx="10"/>
          </p:nvPr>
        </p:nvSpPr>
        <p:spPr/>
        <p:txBody>
          <a:bodyPr/>
          <a:lstStyle/>
          <a:p>
            <a:fld id="{D8ACF570-81A6-441C-BD02-11102E8350A6}" type="datetimeFigureOut">
              <a:rPr lang="nb-NO" smtClean="0"/>
              <a:t>10.04.2016</a:t>
            </a:fld>
            <a:endParaRPr lang="nb-NO"/>
          </a:p>
        </p:txBody>
      </p:sp>
      <p:sp>
        <p:nvSpPr>
          <p:cNvPr id="4" name="Footer Placeholder 3"/>
          <p:cNvSpPr>
            <a:spLocks noGrp="1"/>
          </p:cNvSpPr>
          <p:nvPr>
            <p:ph type="ftr" sz="quarter" idx="11"/>
          </p:nvPr>
        </p:nvSpPr>
        <p:spPr/>
        <p:txBody>
          <a:bodyPr/>
          <a:lstStyle/>
          <a:p>
            <a:endParaRPr lang="nb-NO"/>
          </a:p>
        </p:txBody>
      </p:sp>
      <p:sp>
        <p:nvSpPr>
          <p:cNvPr id="5" name="Slide Number Placeholder 4"/>
          <p:cNvSpPr>
            <a:spLocks noGrp="1"/>
          </p:cNvSpPr>
          <p:nvPr>
            <p:ph type="sldNum" sz="quarter" idx="12"/>
          </p:nvPr>
        </p:nvSpPr>
        <p:spPr/>
        <p:txBody>
          <a:bodyPr/>
          <a:lstStyle/>
          <a:p>
            <a:fld id="{6556F27B-01D7-42AE-8433-9109FDE5CC6D}" type="slidenum">
              <a:rPr lang="nb-NO" smtClean="0"/>
              <a:t>‹#›</a:t>
            </a:fld>
            <a:endParaRPr lang="nb-NO"/>
          </a:p>
        </p:txBody>
      </p:sp>
    </p:spTree>
    <p:extLst>
      <p:ext uri="{BB962C8B-B14F-4D97-AF65-F5344CB8AC3E}">
        <p14:creationId xmlns:p14="http://schemas.microsoft.com/office/powerpoint/2010/main" val="256233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ACF570-81A6-441C-BD02-11102E8350A6}" type="datetimeFigureOut">
              <a:rPr lang="nb-NO" smtClean="0"/>
              <a:t>10.04.2016</a:t>
            </a:fld>
            <a:endParaRPr lang="nb-NO"/>
          </a:p>
        </p:txBody>
      </p:sp>
      <p:sp>
        <p:nvSpPr>
          <p:cNvPr id="3" name="Footer Placeholder 2"/>
          <p:cNvSpPr>
            <a:spLocks noGrp="1"/>
          </p:cNvSpPr>
          <p:nvPr>
            <p:ph type="ftr" sz="quarter" idx="11"/>
          </p:nvPr>
        </p:nvSpPr>
        <p:spPr/>
        <p:txBody>
          <a:bodyPr/>
          <a:lstStyle/>
          <a:p>
            <a:endParaRPr lang="nb-NO"/>
          </a:p>
        </p:txBody>
      </p:sp>
      <p:sp>
        <p:nvSpPr>
          <p:cNvPr id="4" name="Slide Number Placeholder 3"/>
          <p:cNvSpPr>
            <a:spLocks noGrp="1"/>
          </p:cNvSpPr>
          <p:nvPr>
            <p:ph type="sldNum" sz="quarter" idx="12"/>
          </p:nvPr>
        </p:nvSpPr>
        <p:spPr/>
        <p:txBody>
          <a:bodyPr/>
          <a:lstStyle/>
          <a:p>
            <a:fld id="{6556F27B-01D7-42AE-8433-9109FDE5CC6D}" type="slidenum">
              <a:rPr lang="nb-NO" smtClean="0"/>
              <a:t>‹#›</a:t>
            </a:fld>
            <a:endParaRPr lang="nb-NO"/>
          </a:p>
        </p:txBody>
      </p:sp>
    </p:spTree>
    <p:extLst>
      <p:ext uri="{BB962C8B-B14F-4D97-AF65-F5344CB8AC3E}">
        <p14:creationId xmlns:p14="http://schemas.microsoft.com/office/powerpoint/2010/main" val="3255669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b-NO"/>
              <a:t>Klikk for å redigere tittelstil</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Rediger tekststiler i malen</a:t>
            </a:r>
          </a:p>
        </p:txBody>
      </p:sp>
      <p:sp>
        <p:nvSpPr>
          <p:cNvPr id="5" name="Date Placeholder 4"/>
          <p:cNvSpPr>
            <a:spLocks noGrp="1"/>
          </p:cNvSpPr>
          <p:nvPr>
            <p:ph type="dt" sz="half" idx="10"/>
          </p:nvPr>
        </p:nvSpPr>
        <p:spPr/>
        <p:txBody>
          <a:bodyPr/>
          <a:lstStyle/>
          <a:p>
            <a:fld id="{D8ACF570-81A6-441C-BD02-11102E8350A6}" type="datetimeFigureOut">
              <a:rPr lang="nb-NO" smtClean="0"/>
              <a:t>10.04.2016</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6556F27B-01D7-42AE-8433-9109FDE5CC6D}" type="slidenum">
              <a:rPr lang="nb-NO" smtClean="0"/>
              <a:t>‹#›</a:t>
            </a:fld>
            <a:endParaRPr lang="nb-NO"/>
          </a:p>
        </p:txBody>
      </p:sp>
    </p:spTree>
    <p:extLst>
      <p:ext uri="{BB962C8B-B14F-4D97-AF65-F5344CB8AC3E}">
        <p14:creationId xmlns:p14="http://schemas.microsoft.com/office/powerpoint/2010/main" val="844633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b-NO"/>
              <a:t>Klikk for å redigere tittelstil</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a:t>Klikk ikonet for å legge til et bilde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Rediger tekststiler i malen</a:t>
            </a:r>
          </a:p>
        </p:txBody>
      </p:sp>
      <p:sp>
        <p:nvSpPr>
          <p:cNvPr id="5" name="Date Placeholder 4"/>
          <p:cNvSpPr>
            <a:spLocks noGrp="1"/>
          </p:cNvSpPr>
          <p:nvPr>
            <p:ph type="dt" sz="half" idx="10"/>
          </p:nvPr>
        </p:nvSpPr>
        <p:spPr/>
        <p:txBody>
          <a:bodyPr/>
          <a:lstStyle/>
          <a:p>
            <a:fld id="{D8ACF570-81A6-441C-BD02-11102E8350A6}" type="datetimeFigureOut">
              <a:rPr lang="nb-NO" smtClean="0"/>
              <a:t>10.04.2016</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6556F27B-01D7-42AE-8433-9109FDE5CC6D}" type="slidenum">
              <a:rPr lang="nb-NO" smtClean="0"/>
              <a:t>‹#›</a:t>
            </a:fld>
            <a:endParaRPr lang="nb-NO"/>
          </a:p>
        </p:txBody>
      </p:sp>
    </p:spTree>
    <p:extLst>
      <p:ext uri="{BB962C8B-B14F-4D97-AF65-F5344CB8AC3E}">
        <p14:creationId xmlns:p14="http://schemas.microsoft.com/office/powerpoint/2010/main" val="1482885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2.png"/><Relationship Id="rId5" Type="http://schemas.openxmlformats.org/officeDocument/2006/relationships/theme" Target="../theme/theme3.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2.png"/><Relationship Id="rId5" Type="http://schemas.openxmlformats.org/officeDocument/2006/relationships/theme" Target="../theme/theme4.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b-NO"/>
              <a:t>Klikk for å redigere tittelstil</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ACF570-81A6-441C-BD02-11102E8350A6}" type="datetimeFigureOut">
              <a:rPr lang="nb-NO" smtClean="0"/>
              <a:t>10.04.2016</a:t>
            </a:fld>
            <a:endParaRPr lang="nb-N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56F27B-01D7-42AE-8433-9109FDE5CC6D}" type="slidenum">
              <a:rPr lang="nb-NO" smtClean="0"/>
              <a:t>‹#›</a:t>
            </a:fld>
            <a:endParaRPr lang="nb-NO"/>
          </a:p>
        </p:txBody>
      </p:sp>
    </p:spTree>
    <p:extLst>
      <p:ext uri="{BB962C8B-B14F-4D97-AF65-F5344CB8AC3E}">
        <p14:creationId xmlns:p14="http://schemas.microsoft.com/office/powerpoint/2010/main" val="675759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FE26FD7-1FF7-49DE-9EB8-BAA28A43E48B}" type="datetimeFigureOut">
              <a:rPr lang="nb-NO" smtClean="0"/>
              <a:t>10.04.2016</a:t>
            </a:fld>
            <a:endParaRPr lang="nb-NO"/>
          </a:p>
        </p:txBody>
      </p:sp>
      <p:sp>
        <p:nvSpPr>
          <p:cNvPr id="5" name="Plassholder for bunn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24014CA-1B1A-4BCD-8030-D4CC830ED320}" type="slidenum">
              <a:rPr lang="nb-NO" smtClean="0"/>
              <a:t>‹#›</a:t>
            </a:fld>
            <a:endParaRPr lang="nb-NO"/>
          </a:p>
        </p:txBody>
      </p:sp>
    </p:spTree>
    <p:extLst>
      <p:ext uri="{BB962C8B-B14F-4D97-AF65-F5344CB8AC3E}">
        <p14:creationId xmlns:p14="http://schemas.microsoft.com/office/powerpoint/2010/main" val="18399553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b-N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p:nvSpPr>
        <p:spPr bwMode="auto">
          <a:xfrm>
            <a:off x="7001699" y="6466733"/>
            <a:ext cx="1656184" cy="138499"/>
          </a:xfrm>
          <a:prstGeom prst="rect">
            <a:avLst/>
          </a:prstGeom>
          <a:noFill/>
          <a:ln w="9525">
            <a:noFill/>
            <a:miter lim="800000"/>
            <a:headEnd/>
            <a:tailEnd/>
          </a:ln>
        </p:spPr>
        <p:txBody>
          <a:bodyPr wrap="square" lIns="0" tIns="0" rIns="0" bIns="0" rtlCol="1">
            <a:spAutoFit/>
          </a:bodyPr>
          <a:lstStyle/>
          <a:p>
            <a:pPr algn="r">
              <a:spcBef>
                <a:spcPts val="300"/>
              </a:spcBef>
              <a:buClr>
                <a:srgbClr val="CE1126"/>
              </a:buClr>
              <a:buSzPct val="100000"/>
              <a:buFont typeface="Calibri" pitchFamily="34" charset="0"/>
              <a:buNone/>
            </a:pPr>
            <a:r>
              <a:rPr lang="en-US" sz="900">
                <a:solidFill>
                  <a:prstClr val="white">
                    <a:lumMod val="75000"/>
                  </a:prstClr>
                </a:solidFill>
              </a:rPr>
              <a:t>| </a:t>
            </a:r>
            <a:fld id="{D791984B-1954-488F-A9AC-66FD055B5D6C}" type="slidenum">
              <a:rPr lang="he-IL" sz="900">
                <a:solidFill>
                  <a:prstClr val="white">
                    <a:lumMod val="75000"/>
                  </a:prstClr>
                </a:solidFill>
              </a:rPr>
              <a:pPr algn="r">
                <a:spcBef>
                  <a:spcPts val="300"/>
                </a:spcBef>
                <a:buClr>
                  <a:srgbClr val="CE1126"/>
                </a:buClr>
                <a:buSzPct val="100000"/>
                <a:buFont typeface="Calibri" pitchFamily="34" charset="0"/>
                <a:buNone/>
              </a:pPr>
              <a:t>‹#›</a:t>
            </a:fld>
            <a:endParaRPr lang="he-IL" sz="900">
              <a:solidFill>
                <a:prstClr val="white">
                  <a:lumMod val="75000"/>
                </a:prstClr>
              </a:solidFill>
            </a:endParaRPr>
          </a:p>
        </p:txBody>
      </p:sp>
      <p:sp>
        <p:nvSpPr>
          <p:cNvPr id="2" name="Title Placeholder 1"/>
          <p:cNvSpPr>
            <a:spLocks noGrp="1"/>
          </p:cNvSpPr>
          <p:nvPr>
            <p:ph type="title"/>
          </p:nvPr>
        </p:nvSpPr>
        <p:spPr>
          <a:xfrm>
            <a:off x="457200" y="167118"/>
            <a:ext cx="7067128" cy="562074"/>
          </a:xfrm>
          <a:prstGeom prst="rect">
            <a:avLst/>
          </a:prstGeom>
        </p:spPr>
        <p:txBody>
          <a:bodyPr vert="horz" lIns="0" tIns="0" rIns="0" bIns="0" rtlCol="1" anchor="t" anchorCtr="0">
            <a:noAutofit/>
          </a:bodyPr>
          <a:lstStyle/>
          <a:p>
            <a:r>
              <a:rPr lang="en-US"/>
              <a:t>Click to edit Master title style</a:t>
            </a:r>
            <a:endParaRPr lang="he-IL"/>
          </a:p>
        </p:txBody>
      </p:sp>
      <p:sp>
        <p:nvSpPr>
          <p:cNvPr id="3" name="Text Placeholder 2"/>
          <p:cNvSpPr>
            <a:spLocks noGrp="1"/>
          </p:cNvSpPr>
          <p:nvPr>
            <p:ph type="body" idx="1"/>
          </p:nvPr>
        </p:nvSpPr>
        <p:spPr>
          <a:xfrm>
            <a:off x="457200" y="1124746"/>
            <a:ext cx="8229600" cy="5001419"/>
          </a:xfrm>
          <a:prstGeom prst="rect">
            <a:avLst/>
          </a:prstGeom>
        </p:spPr>
        <p:txBody>
          <a:bodyPr vert="horz" lIns="0" tIns="0" rIns="0" bIns="0" rtlCol="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dirty="0"/>
          </a:p>
        </p:txBody>
      </p:sp>
      <p:sp>
        <p:nvSpPr>
          <p:cNvPr id="8" name="Rectangle 7"/>
          <p:cNvSpPr>
            <a:spLocks noChangeArrowheads="1"/>
          </p:cNvSpPr>
          <p:nvPr/>
        </p:nvSpPr>
        <p:spPr bwMode="auto">
          <a:xfrm>
            <a:off x="6588225" y="6466473"/>
            <a:ext cx="163110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defRPr/>
            </a:pPr>
            <a:r>
              <a:rPr lang="en-US" sz="900" kern="0">
                <a:solidFill>
                  <a:srgbClr val="FFFFFF">
                    <a:lumMod val="75000"/>
                  </a:srgbClr>
                </a:solidFill>
              </a:rPr>
              <a:t>©SolarEdge</a:t>
            </a:r>
          </a:p>
        </p:txBody>
      </p:sp>
    </p:spTree>
    <p:extLst>
      <p:ext uri="{BB962C8B-B14F-4D97-AF65-F5344CB8AC3E}">
        <p14:creationId xmlns:p14="http://schemas.microsoft.com/office/powerpoint/2010/main" val="14003400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Lst>
  <p:txStyles>
    <p:titleStyle>
      <a:lvl1pPr algn="l" defTabSz="685800" rtl="1" eaLnBrk="1" latinLnBrk="0" hangingPunct="1">
        <a:spcBef>
          <a:spcPct val="0"/>
        </a:spcBef>
        <a:buNone/>
        <a:defRPr sz="2700" b="1" kern="1200">
          <a:solidFill>
            <a:schemeClr val="accent1"/>
          </a:solidFill>
          <a:latin typeface="+mj-lt"/>
          <a:ea typeface="+mj-ea"/>
          <a:cs typeface="+mj-cs"/>
        </a:defRPr>
      </a:lvl1pPr>
    </p:titleStyle>
    <p:bodyStyle>
      <a:lvl1pPr marL="218700" indent="-218700" algn="l" defTabSz="685800" rtl="0" eaLnBrk="1" latinLnBrk="0" hangingPunct="1">
        <a:spcBef>
          <a:spcPts val="300"/>
        </a:spcBef>
        <a:buSzPct val="60000"/>
        <a:buFontTx/>
        <a:buBlip>
          <a:blip r:embed="rId6"/>
        </a:buBlip>
        <a:defRPr sz="1800" kern="1200">
          <a:solidFill>
            <a:schemeClr val="tx1"/>
          </a:solidFill>
          <a:latin typeface="+mn-lt"/>
          <a:ea typeface="+mn-ea"/>
          <a:cs typeface="+mn-cs"/>
        </a:defRPr>
      </a:lvl1pPr>
      <a:lvl2pPr marL="405000" indent="-137700" algn="l" defTabSz="685800" rtl="0" eaLnBrk="1" latinLnBrk="0" hangingPunct="1">
        <a:spcBef>
          <a:spcPts val="300"/>
        </a:spcBef>
        <a:buClr>
          <a:schemeClr val="accent1"/>
        </a:buClr>
        <a:buFont typeface="Calibri" pitchFamily="34" charset="0"/>
        <a:buChar char="̶"/>
        <a:defRPr sz="1650" kern="1200">
          <a:solidFill>
            <a:schemeClr val="tx1"/>
          </a:solidFill>
          <a:latin typeface="+mn-lt"/>
          <a:ea typeface="+mn-ea"/>
          <a:cs typeface="+mn-cs"/>
        </a:defRPr>
      </a:lvl2pPr>
      <a:lvl3pPr marL="596700" indent="-191700" algn="l" defTabSz="685800" rtl="0" eaLnBrk="1" latinLnBrk="0" hangingPunct="1">
        <a:spcBef>
          <a:spcPts val="300"/>
        </a:spcBef>
        <a:buSzPct val="60000"/>
        <a:buFontTx/>
        <a:buBlip>
          <a:blip r:embed="rId6"/>
        </a:buBlip>
        <a:defRPr sz="1350" kern="1200">
          <a:solidFill>
            <a:schemeClr val="tx2"/>
          </a:solidFill>
          <a:latin typeface="+mn-lt"/>
          <a:ea typeface="+mn-ea"/>
          <a:cs typeface="+mn-cs"/>
        </a:defRPr>
      </a:lvl3pPr>
      <a:lvl4pPr marL="850500" indent="-191700" algn="l" defTabSz="685800" rtl="0" eaLnBrk="1" latinLnBrk="0" hangingPunct="1">
        <a:spcBef>
          <a:spcPts val="300"/>
        </a:spcBef>
        <a:buClr>
          <a:schemeClr val="accent1"/>
        </a:buClr>
        <a:buFont typeface="Calibri" pitchFamily="34" charset="0"/>
        <a:buChar char="̶"/>
        <a:defRPr sz="1350" kern="1200">
          <a:solidFill>
            <a:schemeClr val="tx2"/>
          </a:solidFill>
          <a:latin typeface="+mn-lt"/>
          <a:ea typeface="+mn-ea"/>
          <a:cs typeface="+mn-cs"/>
        </a:defRPr>
      </a:lvl4pPr>
      <a:lvl5pPr marL="1012500" indent="-164700" algn="l" defTabSz="685800" rtl="0" eaLnBrk="1" latinLnBrk="0" hangingPunct="1">
        <a:spcBef>
          <a:spcPts val="300"/>
        </a:spcBef>
        <a:buClr>
          <a:schemeClr val="accent1"/>
        </a:buClr>
        <a:buFont typeface="Calibri" pitchFamily="34" charset="0"/>
        <a:buChar char="&gt;"/>
        <a:defRPr sz="1200" kern="1200">
          <a:solidFill>
            <a:schemeClr val="tx2"/>
          </a:solidFill>
          <a:latin typeface="+mn-lt"/>
          <a:ea typeface="+mn-ea"/>
          <a:cs typeface="+mn-cs"/>
        </a:defRPr>
      </a:lvl5pPr>
      <a:lvl6pPr marL="1885950" indent="-171450" algn="r" defTabSz="685800" rtl="1"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r" defTabSz="685800" rtl="1"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r" defTabSz="685800" rtl="1"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r" defTabSz="685800" rtl="1"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he-IL"/>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extBox 6"/>
          <p:cNvSpPr txBox="1"/>
          <p:nvPr/>
        </p:nvSpPr>
        <p:spPr bwMode="auto">
          <a:xfrm>
            <a:off x="7001698" y="6466732"/>
            <a:ext cx="1656184" cy="184666"/>
          </a:xfrm>
          <a:prstGeom prst="rect">
            <a:avLst/>
          </a:prstGeom>
          <a:noFill/>
          <a:ln w="9525">
            <a:noFill/>
            <a:miter lim="800000"/>
            <a:headEnd/>
            <a:tailEnd/>
          </a:ln>
        </p:spPr>
        <p:txBody>
          <a:bodyPr wrap="square" lIns="0" tIns="0" rIns="0" bIns="0" rtlCol="1">
            <a:spAutoFit/>
          </a:bodyPr>
          <a:lstStyle/>
          <a:p>
            <a:pPr marL="0" indent="0" algn="r" rtl="0">
              <a:spcBef>
                <a:spcPts val="400"/>
              </a:spcBef>
              <a:buClr>
                <a:schemeClr val="accent1"/>
              </a:buClr>
              <a:buSzPct val="100000"/>
              <a:buFont typeface="Calibri" pitchFamily="34" charset="0"/>
              <a:buNone/>
            </a:pPr>
            <a:r>
              <a:rPr lang="en-US" sz="1200" dirty="0">
                <a:solidFill>
                  <a:schemeClr val="bg1">
                    <a:lumMod val="75000"/>
                  </a:schemeClr>
                </a:solidFill>
                <a:latin typeface="+mn-lt"/>
                <a:ea typeface="+mn-ea"/>
                <a:cs typeface="+mn-cs"/>
              </a:rPr>
              <a:t>| </a:t>
            </a:r>
            <a:fld id="{D791984B-1954-488F-A9AC-66FD055B5D6C}" type="slidenum">
              <a:rPr lang="he-IL" sz="1200" smtClean="0">
                <a:solidFill>
                  <a:schemeClr val="bg1">
                    <a:lumMod val="75000"/>
                  </a:schemeClr>
                </a:solidFill>
                <a:latin typeface="+mn-lt"/>
                <a:ea typeface="+mn-ea"/>
                <a:cs typeface="+mn-cs"/>
              </a:rPr>
              <a:pPr marL="0" indent="0" algn="r" rtl="0">
                <a:spcBef>
                  <a:spcPts val="400"/>
                </a:spcBef>
                <a:buClr>
                  <a:schemeClr val="accent1"/>
                </a:buClr>
                <a:buSzPct val="100000"/>
                <a:buFont typeface="Calibri" pitchFamily="34" charset="0"/>
                <a:buNone/>
              </a:pPr>
              <a:t>‹#›</a:t>
            </a:fld>
            <a:endParaRPr lang="he-IL" sz="1200" dirty="0">
              <a:solidFill>
                <a:schemeClr val="bg1">
                  <a:lumMod val="75000"/>
                </a:schemeClr>
              </a:solidFill>
              <a:latin typeface="+mn-lt"/>
              <a:ea typeface="+mn-ea"/>
              <a:cs typeface="+mn-cs"/>
            </a:endParaRPr>
          </a:p>
        </p:txBody>
      </p:sp>
      <p:sp>
        <p:nvSpPr>
          <p:cNvPr id="2" name="Title Placeholder 1"/>
          <p:cNvSpPr>
            <a:spLocks noGrp="1"/>
          </p:cNvSpPr>
          <p:nvPr>
            <p:ph type="title"/>
          </p:nvPr>
        </p:nvSpPr>
        <p:spPr>
          <a:xfrm>
            <a:off x="457200" y="167118"/>
            <a:ext cx="7067128" cy="562074"/>
          </a:xfrm>
          <a:prstGeom prst="rect">
            <a:avLst/>
          </a:prstGeom>
        </p:spPr>
        <p:txBody>
          <a:bodyPr vert="horz" lIns="0" tIns="0" rIns="0" bIns="0" rtlCol="1" anchor="t" anchorCtr="0">
            <a:noAutofit/>
          </a:bodyPr>
          <a:lstStyle/>
          <a:p>
            <a:r>
              <a:rPr lang="en-US"/>
              <a:t>Click to edit Master title style</a:t>
            </a:r>
            <a:endParaRPr lang="he-IL"/>
          </a:p>
        </p:txBody>
      </p:sp>
      <p:sp>
        <p:nvSpPr>
          <p:cNvPr id="3" name="Text Placeholder 2"/>
          <p:cNvSpPr>
            <a:spLocks noGrp="1"/>
          </p:cNvSpPr>
          <p:nvPr>
            <p:ph type="body" idx="1"/>
          </p:nvPr>
        </p:nvSpPr>
        <p:spPr>
          <a:xfrm>
            <a:off x="457200" y="1124744"/>
            <a:ext cx="8229600" cy="5001419"/>
          </a:xfrm>
          <a:prstGeom prst="rect">
            <a:avLst/>
          </a:prstGeom>
        </p:spPr>
        <p:txBody>
          <a:bodyPr vert="horz" lIns="0" tIns="0" rIns="0" bIns="0" rtlCol="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dirty="0"/>
          </a:p>
        </p:txBody>
      </p:sp>
      <p:sp>
        <p:nvSpPr>
          <p:cNvPr id="8" name="Rectangle 7"/>
          <p:cNvSpPr>
            <a:spLocks noChangeArrowheads="1"/>
          </p:cNvSpPr>
          <p:nvPr/>
        </p:nvSpPr>
        <p:spPr bwMode="auto">
          <a:xfrm>
            <a:off x="6588224" y="6466472"/>
            <a:ext cx="163110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lumMod val="75000"/>
                  </a:srgbClr>
                </a:solidFill>
                <a:effectLst/>
                <a:uLnTx/>
                <a:uFillTx/>
              </a:rPr>
              <a:t>©SolarEdge</a:t>
            </a:r>
          </a:p>
        </p:txBody>
      </p:sp>
    </p:spTree>
    <p:extLst>
      <p:ext uri="{BB962C8B-B14F-4D97-AF65-F5344CB8AC3E}">
        <p14:creationId xmlns:p14="http://schemas.microsoft.com/office/powerpoint/2010/main" val="420756627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Lst>
  <p:hf hdr="0" dt="0"/>
  <p:txStyles>
    <p:titleStyle>
      <a:lvl1pPr algn="l" defTabSz="914400" rtl="1" eaLnBrk="1" latinLnBrk="0" hangingPunct="1">
        <a:spcBef>
          <a:spcPct val="0"/>
        </a:spcBef>
        <a:buNone/>
        <a:defRPr sz="3600" b="1" kern="1200">
          <a:solidFill>
            <a:schemeClr val="accent1"/>
          </a:solidFill>
          <a:latin typeface="+mj-lt"/>
          <a:ea typeface="+mj-ea"/>
          <a:cs typeface="+mj-cs"/>
        </a:defRPr>
      </a:lvl1pPr>
    </p:titleStyle>
    <p:bodyStyle>
      <a:lvl1pPr marL="291600" indent="-291600" algn="l" defTabSz="914400" rtl="0" eaLnBrk="1" latinLnBrk="0" hangingPunct="1">
        <a:spcBef>
          <a:spcPts val="400"/>
        </a:spcBef>
        <a:buSzPct val="60000"/>
        <a:buFontTx/>
        <a:buBlip>
          <a:blip r:embed="rId6"/>
        </a:buBlip>
        <a:defRPr sz="2400" kern="1200">
          <a:solidFill>
            <a:schemeClr val="tx1"/>
          </a:solidFill>
          <a:latin typeface="+mn-lt"/>
          <a:ea typeface="+mn-ea"/>
          <a:cs typeface="+mn-cs"/>
        </a:defRPr>
      </a:lvl1pPr>
      <a:lvl2pPr marL="540000" indent="-183600" algn="l" defTabSz="914400" rtl="0" eaLnBrk="1" latinLnBrk="0" hangingPunct="1">
        <a:spcBef>
          <a:spcPts val="400"/>
        </a:spcBef>
        <a:buClr>
          <a:schemeClr val="accent1"/>
        </a:buClr>
        <a:buFont typeface="Calibri" pitchFamily="34" charset="0"/>
        <a:buChar char="̶"/>
        <a:defRPr sz="2200" kern="1200">
          <a:solidFill>
            <a:schemeClr val="tx1"/>
          </a:solidFill>
          <a:latin typeface="+mn-lt"/>
          <a:ea typeface="+mn-ea"/>
          <a:cs typeface="+mn-cs"/>
        </a:defRPr>
      </a:lvl2pPr>
      <a:lvl3pPr marL="795600" indent="-255600" algn="l" defTabSz="914400" rtl="0" eaLnBrk="1" latinLnBrk="0" hangingPunct="1">
        <a:spcBef>
          <a:spcPts val="400"/>
        </a:spcBef>
        <a:buSzPct val="60000"/>
        <a:buFontTx/>
        <a:buBlip>
          <a:blip r:embed="rId6"/>
        </a:buBlip>
        <a:defRPr sz="1800" kern="1200">
          <a:solidFill>
            <a:schemeClr val="tx2"/>
          </a:solidFill>
          <a:latin typeface="+mn-lt"/>
          <a:ea typeface="+mn-ea"/>
          <a:cs typeface="+mn-cs"/>
        </a:defRPr>
      </a:lvl3pPr>
      <a:lvl4pPr marL="1134000" indent="-255600" algn="l" defTabSz="914400" rtl="0" eaLnBrk="1" latinLnBrk="0" hangingPunct="1">
        <a:spcBef>
          <a:spcPts val="400"/>
        </a:spcBef>
        <a:buClr>
          <a:schemeClr val="accent1"/>
        </a:buClr>
        <a:buFont typeface="Calibri" pitchFamily="34" charset="0"/>
        <a:buChar char="̶"/>
        <a:defRPr sz="1800" kern="1200">
          <a:solidFill>
            <a:schemeClr val="tx2"/>
          </a:solidFill>
          <a:latin typeface="+mn-lt"/>
          <a:ea typeface="+mn-ea"/>
          <a:cs typeface="+mn-cs"/>
        </a:defRPr>
      </a:lvl4pPr>
      <a:lvl5pPr marL="1350000" indent="-219600" algn="l" defTabSz="914400" rtl="0" eaLnBrk="1" latinLnBrk="0" hangingPunct="1">
        <a:spcBef>
          <a:spcPts val="400"/>
        </a:spcBef>
        <a:buClr>
          <a:schemeClr val="accent1"/>
        </a:buClr>
        <a:buFont typeface="Calibri" pitchFamily="34" charset="0"/>
        <a:buChar char="&gt;"/>
        <a:defRPr sz="1600" kern="1200">
          <a:solidFill>
            <a:schemeClr val="tx2"/>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wmf"/><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2.png"/><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24.xml"/><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24.xml"/><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microsoft.com/office/2007/relationships/hdphoto" Target="../media/hdphoto1.wdp"/><Relationship Id="rId5" Type="http://schemas.openxmlformats.org/officeDocument/2006/relationships/image" Target="../media/image30.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4.xml"/><Relationship Id="rId5" Type="http://schemas.openxmlformats.org/officeDocument/2006/relationships/image" Target="../media/image36.jpeg"/><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jpeg"/><Relationship Id="rId12" Type="http://schemas.openxmlformats.org/officeDocument/2006/relationships/image" Target="../media/image22.pn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jpeg"/><Relationship Id="rId4" Type="http://schemas.openxmlformats.org/officeDocument/2006/relationships/image" Target="../media/image14.png"/><Relationship Id="rId9"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e 3"/>
          <p:cNvPicPr>
            <a:picLocks noChangeAspect="1"/>
          </p:cNvPicPr>
          <p:nvPr/>
        </p:nvPicPr>
        <p:blipFill>
          <a:blip r:embed="rId2"/>
          <a:stretch>
            <a:fillRect/>
          </a:stretch>
        </p:blipFill>
        <p:spPr>
          <a:xfrm>
            <a:off x="2185987" y="2000250"/>
            <a:ext cx="4772025" cy="2857500"/>
          </a:xfrm>
          <a:prstGeom prst="rect">
            <a:avLst/>
          </a:prstGeom>
        </p:spPr>
      </p:pic>
    </p:spTree>
    <p:extLst>
      <p:ext uri="{BB962C8B-B14F-4D97-AF65-F5344CB8AC3E}">
        <p14:creationId xmlns:p14="http://schemas.microsoft.com/office/powerpoint/2010/main" val="3447605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Sylinder 4"/>
          <p:cNvSpPr txBox="1"/>
          <p:nvPr/>
        </p:nvSpPr>
        <p:spPr>
          <a:xfrm>
            <a:off x="3366802" y="818377"/>
            <a:ext cx="1545616" cy="415498"/>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nb-NO" sz="2100" b="1" i="0" u="none" strike="noStrike" kern="0" cap="none" spc="0" normalizeH="0" baseline="0" noProof="0" dirty="0">
                <a:ln>
                  <a:noFill/>
                </a:ln>
                <a:solidFill>
                  <a:sysClr val="windowText" lastClr="000000"/>
                </a:solidFill>
                <a:effectLst/>
                <a:uLnTx/>
                <a:uFillTx/>
                <a:latin typeface="Helvetica Neue LT Com"/>
                <a:ea typeface="Calibri" panose="020F0502020204030204" pitchFamily="34" charset="0"/>
                <a:cs typeface="Times New Roman" panose="02020603050405020304" pitchFamily="18" charset="0"/>
              </a:rPr>
              <a:t>INVERTER</a:t>
            </a:r>
          </a:p>
        </p:txBody>
      </p:sp>
      <p:pic>
        <p:nvPicPr>
          <p:cNvPr id="6" name="Bild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96828" y="995323"/>
            <a:ext cx="1447961" cy="293878"/>
          </a:xfrm>
          <a:prstGeom prst="rect">
            <a:avLst/>
          </a:prstGeom>
        </p:spPr>
      </p:pic>
      <p:sp>
        <p:nvSpPr>
          <p:cNvPr id="7" name="LC_EN-ROW"/>
          <p:cNvSpPr txBox="1">
            <a:spLocks/>
          </p:cNvSpPr>
          <p:nvPr/>
        </p:nvSpPr>
        <p:spPr>
          <a:xfrm>
            <a:off x="1485900" y="1820626"/>
            <a:ext cx="6567854" cy="4048721"/>
          </a:xfrm>
          <a:prstGeom prst="rect">
            <a:avLst/>
          </a:prstGeom>
        </p:spPr>
        <p:txBody>
          <a:bodyPr vert="horz" lIns="0" tIns="0" rIns="0" bIns="0" rtlCol="1">
            <a:noAutofit/>
          </a:bodyPr>
          <a:lstStyle>
            <a:lvl1pPr marL="291600" indent="-291600" algn="l" defTabSz="914400" rtl="0" eaLnBrk="1" latinLnBrk="0" hangingPunct="1">
              <a:spcBef>
                <a:spcPts val="400"/>
              </a:spcBef>
              <a:buSzPct val="60000"/>
              <a:buFontTx/>
              <a:buBlip>
                <a:blip r:embed="rId3"/>
              </a:buBlip>
              <a:defRPr sz="2400" kern="1200">
                <a:solidFill>
                  <a:schemeClr val="tx1"/>
                </a:solidFill>
                <a:latin typeface="+mn-lt"/>
                <a:ea typeface="+mn-ea"/>
                <a:cs typeface="+mn-cs"/>
              </a:defRPr>
            </a:lvl1pPr>
            <a:lvl2pPr marL="540000" indent="-183600" algn="l" defTabSz="914400" rtl="0" eaLnBrk="1" latinLnBrk="0" hangingPunct="1">
              <a:spcBef>
                <a:spcPts val="400"/>
              </a:spcBef>
              <a:buClr>
                <a:schemeClr val="accent1"/>
              </a:buClr>
              <a:buFont typeface="Calibri" pitchFamily="34" charset="0"/>
              <a:buChar char="̶"/>
              <a:defRPr sz="2200" kern="1200">
                <a:solidFill>
                  <a:schemeClr val="tx1"/>
                </a:solidFill>
                <a:latin typeface="+mn-lt"/>
                <a:ea typeface="+mn-ea"/>
                <a:cs typeface="+mn-cs"/>
              </a:defRPr>
            </a:lvl2pPr>
            <a:lvl3pPr marL="795600" indent="-255600" algn="l" defTabSz="914400" rtl="0" eaLnBrk="1" latinLnBrk="0" hangingPunct="1">
              <a:spcBef>
                <a:spcPts val="400"/>
              </a:spcBef>
              <a:buSzPct val="60000"/>
              <a:buFontTx/>
              <a:buBlip>
                <a:blip r:embed="rId3"/>
              </a:buBlip>
              <a:defRPr sz="1800" kern="1200">
                <a:solidFill>
                  <a:schemeClr val="tx2"/>
                </a:solidFill>
                <a:latin typeface="+mn-lt"/>
                <a:ea typeface="+mn-ea"/>
                <a:cs typeface="+mn-cs"/>
              </a:defRPr>
            </a:lvl3pPr>
            <a:lvl4pPr marL="1134000" indent="-255600" algn="l" defTabSz="914400" rtl="0" eaLnBrk="1" latinLnBrk="0" hangingPunct="1">
              <a:spcBef>
                <a:spcPts val="400"/>
              </a:spcBef>
              <a:buClr>
                <a:schemeClr val="accent1"/>
              </a:buClr>
              <a:buFont typeface="Calibri" pitchFamily="34" charset="0"/>
              <a:buChar char="̶"/>
              <a:defRPr sz="1800" kern="1200">
                <a:solidFill>
                  <a:schemeClr val="tx2"/>
                </a:solidFill>
                <a:latin typeface="+mn-lt"/>
                <a:ea typeface="+mn-ea"/>
                <a:cs typeface="+mn-cs"/>
              </a:defRPr>
            </a:lvl4pPr>
            <a:lvl5pPr marL="1350000" indent="-219600" algn="l" defTabSz="914400" rtl="0" eaLnBrk="1" latinLnBrk="0" hangingPunct="1">
              <a:spcBef>
                <a:spcPts val="400"/>
              </a:spcBef>
              <a:buClr>
                <a:schemeClr val="accent1"/>
              </a:buClr>
              <a:buFont typeface="Calibri" pitchFamily="34" charset="0"/>
              <a:buChar char="&gt;"/>
              <a:defRPr sz="1600" kern="1200">
                <a:solidFill>
                  <a:schemeClr val="tx2"/>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300"/>
              </a:spcBef>
              <a:spcAft>
                <a:spcPts val="0"/>
              </a:spcAft>
              <a:buClrTx/>
              <a:buSzPct val="60000"/>
              <a:buFontTx/>
              <a:buNone/>
              <a:tabLst/>
              <a:defRPr/>
            </a:pPr>
            <a:r>
              <a:rPr kumimoji="0" lang="en-US" sz="1800" b="1" i="0" u="none" strike="noStrike" kern="1200" cap="none" spc="0" normalizeH="0" baseline="0" noProof="0" dirty="0">
                <a:ln>
                  <a:noFill/>
                </a:ln>
                <a:solidFill>
                  <a:srgbClr val="404040"/>
                </a:solidFill>
                <a:effectLst/>
                <a:uLnTx/>
                <a:uFillTx/>
                <a:latin typeface="Calibri"/>
                <a:ea typeface="+mn-ea"/>
                <a:cs typeface="+mn-cs"/>
              </a:rPr>
              <a:t>Design steps</a:t>
            </a:r>
          </a:p>
          <a:p>
            <a:pPr marL="218700" marR="0" lvl="0" indent="-218700" algn="l" defTabSz="685800" rtl="0" eaLnBrk="1" fontAlgn="auto" latinLnBrk="0" hangingPunct="1">
              <a:lnSpc>
                <a:spcPct val="100000"/>
              </a:lnSpc>
              <a:spcBef>
                <a:spcPts val="300"/>
              </a:spcBef>
              <a:spcAft>
                <a:spcPts val="0"/>
              </a:spcAft>
              <a:buClrTx/>
              <a:buSzPct val="60000"/>
              <a:buFontTx/>
              <a:buBlip>
                <a:blip r:embed="rId3"/>
              </a:buBlip>
              <a:tabLst/>
              <a:defRPr/>
            </a:pPr>
            <a:r>
              <a:rPr kumimoji="0" lang="en-US" sz="1500" b="0" i="0" u="none" strike="noStrike" kern="1200" cap="none" spc="0" normalizeH="0" baseline="0" noProof="0" dirty="0" err="1">
                <a:ln>
                  <a:noFill/>
                </a:ln>
                <a:solidFill>
                  <a:srgbClr val="404040"/>
                </a:solidFill>
                <a:effectLst/>
                <a:uLnTx/>
                <a:uFillTx/>
                <a:latin typeface="Calibri"/>
                <a:ea typeface="+mn-ea"/>
                <a:cs typeface="+mn-cs"/>
              </a:rPr>
              <a:t>Beregne</a:t>
            </a:r>
            <a:r>
              <a:rPr kumimoji="0" lang="en-US" sz="1500" b="0" i="0" u="none" strike="noStrike" kern="1200" cap="none" spc="0" normalizeH="0" baseline="0" noProof="0" dirty="0">
                <a:ln>
                  <a:noFill/>
                </a:ln>
                <a:solidFill>
                  <a:srgbClr val="404040"/>
                </a:solidFill>
                <a:effectLst/>
                <a:uLnTx/>
                <a:uFillTx/>
                <a:latin typeface="Calibri"/>
                <a:ea typeface="+mn-ea"/>
                <a:cs typeface="+mn-cs"/>
              </a:rPr>
              <a:t> string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lengde</a:t>
            </a:r>
            <a:r>
              <a:rPr kumimoji="0" lang="en-US" sz="1500" b="0" i="0" u="none" strike="noStrike" kern="1200" cap="none" spc="0" normalizeH="0" baseline="0" noProof="0" dirty="0">
                <a:ln>
                  <a:noFill/>
                </a:ln>
                <a:solidFill>
                  <a:srgbClr val="404040"/>
                </a:solidFill>
                <a:effectLst/>
                <a:uLnTx/>
                <a:uFillTx/>
                <a:latin typeface="Calibri"/>
                <a:ea typeface="+mn-ea"/>
                <a:cs typeface="+mn-cs"/>
              </a:rPr>
              <a:t>:</a:t>
            </a:r>
          </a:p>
          <a:p>
            <a:pPr marL="405000" marR="0" lvl="1" indent="-137700" algn="l" defTabSz="685800" rtl="0" eaLnBrk="1" fontAlgn="auto" latinLnBrk="0" hangingPunct="1">
              <a:lnSpc>
                <a:spcPct val="100000"/>
              </a:lnSpc>
              <a:spcBef>
                <a:spcPts val="300"/>
              </a:spcBef>
              <a:spcAft>
                <a:spcPts val="0"/>
              </a:spcAft>
              <a:buClr>
                <a:srgbClr val="CE1126"/>
              </a:buClr>
              <a:buSzTx/>
              <a:buFont typeface="Calibri" pitchFamily="34" charset="0"/>
              <a:buChar char="̶"/>
              <a:tabLst/>
              <a:defRPr/>
            </a:pPr>
            <a:r>
              <a:rPr kumimoji="0" lang="en-US" sz="1500" b="0" i="0" u="none" strike="noStrike" kern="1200" cap="none" spc="0" normalizeH="0" baseline="0" noProof="0" dirty="0" err="1">
                <a:ln>
                  <a:noFill/>
                </a:ln>
                <a:solidFill>
                  <a:srgbClr val="404040"/>
                </a:solidFill>
                <a:effectLst/>
                <a:uLnTx/>
                <a:uFillTx/>
                <a:latin typeface="Calibri"/>
                <a:ea typeface="+mn-ea"/>
                <a:cs typeface="+mn-cs"/>
              </a:rPr>
              <a:t>Kalkulere</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Voc</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ved</a:t>
            </a:r>
            <a:r>
              <a:rPr kumimoji="0" lang="en-US" sz="1500" b="0" i="0" u="none" strike="noStrike" kern="1200" cap="none" spc="0" normalizeH="0" baseline="0" noProof="0" dirty="0">
                <a:ln>
                  <a:noFill/>
                </a:ln>
                <a:solidFill>
                  <a:srgbClr val="404040"/>
                </a:solidFill>
                <a:effectLst/>
                <a:uLnTx/>
                <a:uFillTx/>
                <a:latin typeface="Calibri"/>
                <a:ea typeface="+mn-ea"/>
                <a:cs typeface="+mn-cs"/>
              </a:rPr>
              <a:t> min.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temperatur</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og</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Vmpp</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ved</a:t>
            </a:r>
            <a:r>
              <a:rPr kumimoji="0" lang="en-US" sz="1500" b="0" i="0" u="none" strike="noStrike" kern="1200" cap="none" spc="0" normalizeH="0" baseline="0" noProof="0" dirty="0">
                <a:ln>
                  <a:noFill/>
                </a:ln>
                <a:solidFill>
                  <a:srgbClr val="404040"/>
                </a:solidFill>
                <a:effectLst/>
                <a:uLnTx/>
                <a:uFillTx/>
                <a:latin typeface="Calibri"/>
                <a:ea typeface="+mn-ea"/>
                <a:cs typeface="+mn-cs"/>
              </a:rPr>
              <a:t> max.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temperatur</a:t>
            </a:r>
            <a:endParaRPr kumimoji="0" lang="en-US" sz="1500" b="0" i="0" u="none" strike="noStrike" kern="1200" cap="none" spc="0" normalizeH="0" baseline="0" noProof="0" dirty="0">
              <a:ln>
                <a:noFill/>
              </a:ln>
              <a:solidFill>
                <a:srgbClr val="404040"/>
              </a:solidFill>
              <a:effectLst/>
              <a:uLnTx/>
              <a:uFillTx/>
              <a:latin typeface="Calibri"/>
              <a:ea typeface="+mn-ea"/>
              <a:cs typeface="+mn-cs"/>
            </a:endParaRPr>
          </a:p>
          <a:p>
            <a:pPr marL="405000" marR="0" lvl="1" indent="-137700" algn="l" defTabSz="685800" rtl="0" eaLnBrk="1" fontAlgn="auto" latinLnBrk="0" hangingPunct="1">
              <a:lnSpc>
                <a:spcPct val="100000"/>
              </a:lnSpc>
              <a:spcBef>
                <a:spcPts val="300"/>
              </a:spcBef>
              <a:spcAft>
                <a:spcPts val="0"/>
              </a:spcAft>
              <a:buClr>
                <a:srgbClr val="CE1126"/>
              </a:buClr>
              <a:buSzTx/>
              <a:buFont typeface="Calibri" pitchFamily="34" charset="0"/>
              <a:buChar char="̶"/>
              <a:tabLst/>
              <a:defRPr/>
            </a:pPr>
            <a:r>
              <a:rPr kumimoji="0" lang="en-US" sz="1500" b="0" i="0" u="none" strike="noStrike" kern="1200" cap="none" spc="0" normalizeH="0" baseline="0" noProof="0" dirty="0" err="1">
                <a:ln>
                  <a:noFill/>
                </a:ln>
                <a:solidFill>
                  <a:srgbClr val="404040"/>
                </a:solidFill>
                <a:effectLst/>
                <a:uLnTx/>
                <a:uFillTx/>
                <a:latin typeface="Calibri"/>
                <a:ea typeface="+mn-ea"/>
                <a:cs typeface="+mn-cs"/>
              </a:rPr>
              <a:t>Bruke</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kalkulert</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Voc</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Vmpp</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og</a:t>
            </a:r>
            <a:r>
              <a:rPr kumimoji="0" lang="en-US" sz="1500" b="0" i="0" u="none" strike="noStrike" kern="1200" cap="none" spc="0" normalizeH="0" baseline="0" noProof="0" dirty="0">
                <a:ln>
                  <a:noFill/>
                </a:ln>
                <a:solidFill>
                  <a:srgbClr val="404040"/>
                </a:solidFill>
                <a:effectLst/>
                <a:uLnTx/>
                <a:uFillTx/>
                <a:latin typeface="Calibri"/>
                <a:ea typeface="+mn-ea"/>
                <a:cs typeface="+mn-cs"/>
              </a:rPr>
              <a:t> inverter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inngangs</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spennings</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område</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br>
              <a:rPr kumimoji="0" lang="en-US" sz="1500" b="0" i="0" u="none" strike="noStrike" kern="1200" cap="none" spc="0" normalizeH="0" baseline="0" noProof="0" dirty="0">
                <a:ln>
                  <a:noFill/>
                </a:ln>
                <a:solidFill>
                  <a:srgbClr val="404040"/>
                </a:solidFill>
                <a:effectLst/>
                <a:uLnTx/>
                <a:uFillTx/>
                <a:latin typeface="Calibri"/>
                <a:ea typeface="+mn-ea"/>
                <a:cs typeface="+mn-cs"/>
              </a:rPr>
            </a:br>
            <a:r>
              <a:rPr kumimoji="0" lang="en-US" sz="1500" b="0" i="0" u="none" strike="noStrike" kern="1200" cap="none" spc="0" normalizeH="0" baseline="0" noProof="0" dirty="0" err="1">
                <a:ln>
                  <a:noFill/>
                </a:ln>
                <a:solidFill>
                  <a:srgbClr val="404040"/>
                </a:solidFill>
                <a:effectLst/>
                <a:uLnTx/>
                <a:uFillTx/>
                <a:latin typeface="Calibri"/>
                <a:ea typeface="+mn-ea"/>
                <a:cs typeface="+mn-cs"/>
              </a:rPr>
              <a:t>kalkulere</a:t>
            </a:r>
            <a:r>
              <a:rPr kumimoji="0" lang="en-US" sz="1500" b="0" i="0" u="none" strike="noStrike" kern="1200" cap="none" spc="0" normalizeH="0" baseline="0" noProof="0" dirty="0">
                <a:ln>
                  <a:noFill/>
                </a:ln>
                <a:solidFill>
                  <a:srgbClr val="404040"/>
                </a:solidFill>
                <a:effectLst/>
                <a:uLnTx/>
                <a:uFillTx/>
                <a:latin typeface="Calibri"/>
                <a:ea typeface="+mn-ea"/>
                <a:cs typeface="+mn-cs"/>
              </a:rPr>
              <a:t> min/max string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lengde</a:t>
            </a:r>
            <a:endParaRPr kumimoji="0" lang="en-US" sz="1500" b="0" i="0" u="none" strike="noStrike" kern="1200" cap="none" spc="0" normalizeH="0" baseline="0" noProof="0" dirty="0">
              <a:ln>
                <a:noFill/>
              </a:ln>
              <a:solidFill>
                <a:srgbClr val="404040"/>
              </a:solidFill>
              <a:effectLst/>
              <a:uLnTx/>
              <a:uFillTx/>
              <a:latin typeface="Calibri"/>
              <a:ea typeface="+mn-ea"/>
              <a:cs typeface="+mn-cs"/>
            </a:endParaRPr>
          </a:p>
          <a:p>
            <a:pPr marL="218700" marR="0" lvl="0" indent="-218700" algn="l" defTabSz="685800" rtl="0" eaLnBrk="1" fontAlgn="auto" latinLnBrk="0" hangingPunct="1">
              <a:lnSpc>
                <a:spcPct val="100000"/>
              </a:lnSpc>
              <a:spcBef>
                <a:spcPts val="300"/>
              </a:spcBef>
              <a:spcAft>
                <a:spcPts val="0"/>
              </a:spcAft>
              <a:buClrTx/>
              <a:buSzPct val="60000"/>
              <a:buFontTx/>
              <a:buBlip>
                <a:blip r:embed="rId3"/>
              </a:buBlip>
              <a:tabLst/>
              <a:defRPr/>
            </a:pPr>
            <a:r>
              <a:rPr kumimoji="0" lang="en-US" sz="1500" b="0" i="0" u="none" strike="noStrike" kern="1200" cap="none" spc="0" normalizeH="0" baseline="0" noProof="0" dirty="0" err="1">
                <a:ln>
                  <a:noFill/>
                </a:ln>
                <a:solidFill>
                  <a:srgbClr val="404040"/>
                </a:solidFill>
                <a:effectLst/>
                <a:uLnTx/>
                <a:uFillTx/>
                <a:latin typeface="Calibri"/>
                <a:ea typeface="+mn-ea"/>
                <a:cs typeface="+mn-cs"/>
              </a:rPr>
              <a:t>Grupere</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moduler</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i</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tillatt</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og</a:t>
            </a:r>
            <a:r>
              <a:rPr kumimoji="0" lang="en-US" sz="1500" b="0" i="0" u="none" strike="noStrike" kern="1200" cap="none" spc="0" normalizeH="0" baseline="0" noProof="0" dirty="0">
                <a:ln>
                  <a:noFill/>
                </a:ln>
                <a:solidFill>
                  <a:srgbClr val="404040"/>
                </a:solidFill>
                <a:effectLst/>
                <a:uLnTx/>
                <a:uFillTx/>
                <a:latin typeface="Calibri"/>
                <a:ea typeface="+mn-ea"/>
                <a:cs typeface="+mn-cs"/>
              </a:rPr>
              <a:t> like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lange</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lengder</a:t>
            </a:r>
            <a:r>
              <a:rPr kumimoji="0" lang="en-US" sz="1500" b="0" i="0" u="none" strike="noStrike" kern="1200" cap="none" spc="0" normalizeH="0" baseline="0" noProof="0" dirty="0">
                <a:ln>
                  <a:noFill/>
                </a:ln>
                <a:solidFill>
                  <a:srgbClr val="404040"/>
                </a:solidFill>
                <a:effectLst/>
                <a:uLnTx/>
                <a:uFillTx/>
                <a:latin typeface="Calibri"/>
                <a:ea typeface="+mn-ea"/>
                <a:cs typeface="+mn-cs"/>
              </a:rPr>
              <a:t>.</a:t>
            </a:r>
          </a:p>
          <a:p>
            <a:pPr marL="218700" marR="0" lvl="0" indent="-218700" algn="l" defTabSz="685800" rtl="0" eaLnBrk="1" fontAlgn="auto" latinLnBrk="0" hangingPunct="1">
              <a:lnSpc>
                <a:spcPct val="100000"/>
              </a:lnSpc>
              <a:spcBef>
                <a:spcPts val="300"/>
              </a:spcBef>
              <a:spcAft>
                <a:spcPts val="0"/>
              </a:spcAft>
              <a:buClrTx/>
              <a:buSzPct val="60000"/>
              <a:buFontTx/>
              <a:buBlip>
                <a:blip r:embed="rId3"/>
              </a:buBlip>
              <a:tabLst/>
              <a:defRPr/>
            </a:pPr>
            <a:r>
              <a:rPr kumimoji="0" lang="en-US" sz="1500" b="0" i="0" u="none" strike="noStrike" kern="1200" cap="none" spc="0" normalizeH="0" baseline="0" noProof="0" dirty="0">
                <a:ln>
                  <a:noFill/>
                </a:ln>
                <a:solidFill>
                  <a:srgbClr val="404040"/>
                </a:solidFill>
                <a:effectLst/>
                <a:uLnTx/>
                <a:uFillTx/>
                <a:latin typeface="Calibri"/>
                <a:ea typeface="+mn-ea"/>
                <a:cs typeface="+mn-cs"/>
              </a:rPr>
              <a:t>Design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fysisk</a:t>
            </a:r>
            <a:r>
              <a:rPr kumimoji="0" lang="en-US" sz="1500" b="0" i="0" u="none" strike="noStrike" kern="1200" cap="none" spc="0" normalizeH="0" baseline="0" noProof="0" dirty="0">
                <a:ln>
                  <a:noFill/>
                </a:ln>
                <a:solidFill>
                  <a:srgbClr val="404040"/>
                </a:solidFill>
                <a:effectLst/>
                <a:uLnTx/>
                <a:uFillTx/>
                <a:latin typeface="Calibri"/>
                <a:ea typeface="+mn-ea"/>
                <a:cs typeface="+mn-cs"/>
              </a:rPr>
              <a:t> layout, med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hensyn</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til</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skyggelegging</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og</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takvinkler</a:t>
            </a:r>
            <a:endParaRPr kumimoji="0" lang="en-US" sz="1500" b="0" i="0" u="none" strike="noStrike" kern="1200" cap="none" spc="0" normalizeH="0" baseline="0" noProof="0" dirty="0">
              <a:ln>
                <a:noFill/>
              </a:ln>
              <a:solidFill>
                <a:srgbClr val="404040"/>
              </a:solidFill>
              <a:effectLst/>
              <a:uLnTx/>
              <a:uFillTx/>
              <a:latin typeface="Calibri"/>
              <a:ea typeface="+mn-ea"/>
              <a:cs typeface="+mn-cs"/>
            </a:endParaRPr>
          </a:p>
          <a:p>
            <a:pPr marL="0" marR="0" lvl="0" indent="0" algn="l" defTabSz="685800" rtl="0" eaLnBrk="1" fontAlgn="auto" latinLnBrk="0" hangingPunct="1">
              <a:lnSpc>
                <a:spcPct val="100000"/>
              </a:lnSpc>
              <a:spcBef>
                <a:spcPts val="300"/>
              </a:spcBef>
              <a:spcAft>
                <a:spcPts val="0"/>
              </a:spcAft>
              <a:buClrTx/>
              <a:buSzPct val="60000"/>
              <a:buFontTx/>
              <a:buNone/>
              <a:tabLst/>
              <a:defRPr/>
            </a:pPr>
            <a:r>
              <a:rPr kumimoji="0" lang="en-US" sz="1800" b="1" i="0" u="none" strike="noStrike" kern="1200" cap="none" spc="0" normalizeH="0" baseline="0" noProof="0" dirty="0">
                <a:ln>
                  <a:noFill/>
                </a:ln>
                <a:solidFill>
                  <a:srgbClr val="404040"/>
                </a:solidFill>
                <a:effectLst/>
                <a:uLnTx/>
                <a:uFillTx/>
                <a:latin typeface="Calibri"/>
                <a:ea typeface="+mn-ea"/>
                <a:cs typeface="+mn-cs"/>
              </a:rPr>
              <a:t>Mange design </a:t>
            </a:r>
            <a:r>
              <a:rPr kumimoji="0" lang="en-US" sz="1800" b="1" i="0" u="none" strike="noStrike" kern="1200" cap="none" spc="0" normalizeH="0" baseline="0" noProof="0" dirty="0" err="1">
                <a:ln>
                  <a:noFill/>
                </a:ln>
                <a:solidFill>
                  <a:srgbClr val="404040"/>
                </a:solidFill>
                <a:effectLst/>
                <a:uLnTx/>
                <a:uFillTx/>
                <a:latin typeface="Calibri"/>
                <a:ea typeface="+mn-ea"/>
                <a:cs typeface="+mn-cs"/>
              </a:rPr>
              <a:t>begrensninger</a:t>
            </a:r>
            <a:r>
              <a:rPr kumimoji="0" lang="en-US" sz="1800" b="1" i="0" u="none" strike="noStrike" kern="1200" cap="none" spc="0" normalizeH="0" baseline="0" noProof="0" dirty="0">
                <a:ln>
                  <a:noFill/>
                </a:ln>
                <a:solidFill>
                  <a:srgbClr val="404040"/>
                </a:solidFill>
                <a:effectLst/>
                <a:uLnTx/>
                <a:uFillTx/>
                <a:latin typeface="Calibri"/>
                <a:ea typeface="+mn-ea"/>
                <a:cs typeface="+mn-cs"/>
              </a:rPr>
              <a:t> </a:t>
            </a:r>
            <a:r>
              <a:rPr kumimoji="0" lang="en-US" sz="1800" b="1" i="0" u="none" strike="noStrike" kern="1200" cap="none" spc="0" normalizeH="0" baseline="0" noProof="0" dirty="0" err="1">
                <a:ln>
                  <a:noFill/>
                </a:ln>
                <a:solidFill>
                  <a:srgbClr val="404040"/>
                </a:solidFill>
                <a:effectLst/>
                <a:uLnTx/>
                <a:uFillTx/>
                <a:latin typeface="Calibri"/>
                <a:ea typeface="+mn-ea"/>
                <a:cs typeface="+mn-cs"/>
              </a:rPr>
              <a:t>som</a:t>
            </a:r>
            <a:r>
              <a:rPr kumimoji="0" lang="en-US" sz="1800" b="1" i="0" u="none" strike="noStrike" kern="1200" cap="none" spc="0" normalizeH="0" baseline="0" noProof="0" dirty="0">
                <a:ln>
                  <a:noFill/>
                </a:ln>
                <a:solidFill>
                  <a:srgbClr val="404040"/>
                </a:solidFill>
                <a:effectLst/>
                <a:uLnTx/>
                <a:uFillTx/>
                <a:latin typeface="Calibri"/>
                <a:ea typeface="+mn-ea"/>
                <a:cs typeface="+mn-cs"/>
              </a:rPr>
              <a:t> </a:t>
            </a:r>
            <a:r>
              <a:rPr kumimoji="0" lang="en-US" sz="1800" b="1" i="0" u="none" strike="noStrike" kern="1200" cap="none" spc="0" normalizeH="0" baseline="0" noProof="0" dirty="0" err="1">
                <a:ln>
                  <a:noFill/>
                </a:ln>
                <a:solidFill>
                  <a:srgbClr val="404040"/>
                </a:solidFill>
                <a:effectLst/>
                <a:uLnTx/>
                <a:uFillTx/>
                <a:latin typeface="Calibri"/>
                <a:ea typeface="+mn-ea"/>
                <a:cs typeface="+mn-cs"/>
              </a:rPr>
              <a:t>kan</a:t>
            </a:r>
            <a:r>
              <a:rPr kumimoji="0" lang="en-US" sz="1800" b="1" i="0" u="none" strike="noStrike" kern="1200" cap="none" spc="0" normalizeH="0" baseline="0" noProof="0" dirty="0">
                <a:ln>
                  <a:noFill/>
                </a:ln>
                <a:solidFill>
                  <a:srgbClr val="404040"/>
                </a:solidFill>
                <a:effectLst/>
                <a:uLnTx/>
                <a:uFillTx/>
                <a:latin typeface="Calibri"/>
                <a:ea typeface="+mn-ea"/>
                <a:cs typeface="+mn-cs"/>
              </a:rPr>
              <a:t> </a:t>
            </a:r>
            <a:r>
              <a:rPr kumimoji="0" lang="en-US" sz="1800" b="1" i="0" u="none" strike="noStrike" kern="1200" cap="none" spc="0" normalizeH="0" baseline="0" noProof="0" dirty="0" err="1">
                <a:ln>
                  <a:noFill/>
                </a:ln>
                <a:solidFill>
                  <a:srgbClr val="404040"/>
                </a:solidFill>
                <a:effectLst/>
                <a:uLnTx/>
                <a:uFillTx/>
                <a:latin typeface="Calibri"/>
                <a:ea typeface="+mn-ea"/>
                <a:cs typeface="+mn-cs"/>
              </a:rPr>
              <a:t>begrense</a:t>
            </a:r>
            <a:r>
              <a:rPr kumimoji="0" lang="en-US" sz="1800" b="1" i="0" u="none" strike="noStrike" kern="1200" cap="none" spc="0" normalizeH="0" baseline="0" noProof="0" dirty="0">
                <a:ln>
                  <a:noFill/>
                </a:ln>
                <a:solidFill>
                  <a:srgbClr val="404040"/>
                </a:solidFill>
                <a:effectLst/>
                <a:uLnTx/>
                <a:uFillTx/>
                <a:latin typeface="Calibri"/>
                <a:ea typeface="+mn-ea"/>
                <a:cs typeface="+mn-cs"/>
              </a:rPr>
              <a:t> </a:t>
            </a:r>
            <a:r>
              <a:rPr kumimoji="0" lang="en-US" sz="1800" b="1" i="0" u="none" strike="noStrike" kern="1200" cap="none" spc="0" normalizeH="0" baseline="0" noProof="0" dirty="0" err="1">
                <a:ln>
                  <a:noFill/>
                </a:ln>
                <a:solidFill>
                  <a:srgbClr val="404040"/>
                </a:solidFill>
                <a:effectLst/>
                <a:uLnTx/>
                <a:uFillTx/>
                <a:latin typeface="Calibri"/>
                <a:ea typeface="+mn-ea"/>
                <a:cs typeface="+mn-cs"/>
              </a:rPr>
              <a:t>installasjon</a:t>
            </a:r>
            <a:r>
              <a:rPr kumimoji="0" lang="en-US" sz="1800" b="1" i="0" u="none" strike="noStrike" kern="1200" cap="none" spc="0" normalizeH="0" baseline="0" noProof="0" dirty="0">
                <a:ln>
                  <a:noFill/>
                </a:ln>
                <a:solidFill>
                  <a:srgbClr val="404040"/>
                </a:solidFill>
                <a:effectLst/>
                <a:uLnTx/>
                <a:uFillTx/>
                <a:latin typeface="Calibri"/>
                <a:ea typeface="+mn-ea"/>
                <a:cs typeface="+mn-cs"/>
              </a:rPr>
              <a:t> </a:t>
            </a:r>
            <a:r>
              <a:rPr kumimoji="0" lang="en-US" sz="1800" b="1" i="0" u="none" strike="noStrike" kern="1200" cap="none" spc="0" normalizeH="0" baseline="0" noProof="0" dirty="0" err="1">
                <a:ln>
                  <a:noFill/>
                </a:ln>
                <a:solidFill>
                  <a:srgbClr val="404040"/>
                </a:solidFill>
                <a:effectLst/>
                <a:uLnTx/>
                <a:uFillTx/>
                <a:latin typeface="Calibri"/>
                <a:ea typeface="+mn-ea"/>
                <a:cs typeface="+mn-cs"/>
              </a:rPr>
              <a:t>område</a:t>
            </a:r>
            <a:endParaRPr kumimoji="0" lang="en-US" sz="1800" b="1" i="0" u="none" strike="noStrike" kern="1200" cap="none" spc="0" normalizeH="0" baseline="0" noProof="0" dirty="0">
              <a:ln>
                <a:noFill/>
              </a:ln>
              <a:solidFill>
                <a:srgbClr val="404040"/>
              </a:solidFill>
              <a:effectLst/>
              <a:uLnTx/>
              <a:uFillTx/>
              <a:latin typeface="Calibri"/>
              <a:ea typeface="+mn-ea"/>
              <a:cs typeface="+mn-cs"/>
            </a:endParaRPr>
          </a:p>
          <a:p>
            <a:pPr marL="0" marR="0" lvl="0" indent="0" algn="l" defTabSz="685800" rtl="0" eaLnBrk="1" fontAlgn="auto" latinLnBrk="0" hangingPunct="1">
              <a:lnSpc>
                <a:spcPct val="100000"/>
              </a:lnSpc>
              <a:spcBef>
                <a:spcPts val="300"/>
              </a:spcBef>
              <a:spcAft>
                <a:spcPts val="0"/>
              </a:spcAft>
              <a:buClrTx/>
              <a:buSzPct val="60000"/>
              <a:buFontTx/>
              <a:buNone/>
              <a:tabLst/>
              <a:defRPr/>
            </a:pPr>
            <a:r>
              <a:rPr kumimoji="0" lang="en-US" sz="1500" b="0" i="0" u="none" strike="noStrike" kern="1200" cap="none" spc="0" normalizeH="0" baseline="0" noProof="0" dirty="0" err="1">
                <a:ln>
                  <a:noFill/>
                </a:ln>
                <a:solidFill>
                  <a:srgbClr val="404040"/>
                </a:solidFill>
                <a:effectLst/>
                <a:uLnTx/>
                <a:uFillTx/>
                <a:latin typeface="Calibri"/>
                <a:ea typeface="+mn-ea"/>
                <a:cs typeface="+mn-cs"/>
              </a:rPr>
              <a:t>Begrenset</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lende</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på</a:t>
            </a:r>
            <a:r>
              <a:rPr kumimoji="0" lang="en-US" sz="1500" b="0" i="0" u="none" strike="noStrike" kern="1200" cap="none" spc="0" normalizeH="0" baseline="0" noProof="0" dirty="0">
                <a:ln>
                  <a:noFill/>
                </a:ln>
                <a:solidFill>
                  <a:srgbClr val="404040"/>
                </a:solidFill>
                <a:effectLst/>
                <a:uLnTx/>
                <a:uFillTx/>
                <a:latin typeface="Calibri"/>
                <a:ea typeface="+mn-ea"/>
                <a:cs typeface="+mn-cs"/>
              </a:rPr>
              <a:t> string(</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antall</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moduler</a:t>
            </a:r>
            <a:r>
              <a:rPr kumimoji="0" lang="en-US" sz="1500" b="0" i="0" u="none" strike="noStrike" kern="1200" cap="none" spc="0" normalizeH="0" baseline="0" noProof="0" dirty="0">
                <a:ln>
                  <a:noFill/>
                </a:ln>
                <a:solidFill>
                  <a:srgbClr val="404040"/>
                </a:solidFill>
                <a:effectLst/>
                <a:uLnTx/>
                <a:uFillTx/>
                <a:latin typeface="Calibri"/>
                <a:ea typeface="+mn-ea"/>
                <a:cs typeface="+mn-cs"/>
              </a:rPr>
              <a:t>)</a:t>
            </a:r>
          </a:p>
          <a:p>
            <a:pPr marL="218700" marR="0" lvl="0" indent="-218700" algn="l" defTabSz="685800" rtl="0" eaLnBrk="1" fontAlgn="auto" latinLnBrk="0" hangingPunct="1">
              <a:lnSpc>
                <a:spcPct val="100000"/>
              </a:lnSpc>
              <a:spcBef>
                <a:spcPts val="300"/>
              </a:spcBef>
              <a:spcAft>
                <a:spcPts val="0"/>
              </a:spcAft>
              <a:buClrTx/>
              <a:buSzPct val="60000"/>
              <a:buFontTx/>
              <a:buBlip>
                <a:blip r:embed="rId3"/>
              </a:buBlip>
              <a:tabLst/>
              <a:defRPr/>
            </a:pPr>
            <a:r>
              <a:rPr kumimoji="0" lang="en-US" sz="1500" b="0" i="0" u="none" strike="noStrike" kern="1200" cap="none" spc="0" normalizeH="0" baseline="0" noProof="0" dirty="0" err="1">
                <a:ln>
                  <a:noFill/>
                </a:ln>
                <a:solidFill>
                  <a:srgbClr val="404040"/>
                </a:solidFill>
                <a:effectLst/>
                <a:uLnTx/>
                <a:uFillTx/>
                <a:latin typeface="Calibri"/>
                <a:ea typeface="+mn-ea"/>
                <a:cs typeface="+mn-cs"/>
              </a:rPr>
              <a:t>Alle</a:t>
            </a:r>
            <a:r>
              <a:rPr kumimoji="0" lang="en-US" sz="1500" b="0" i="0" u="none" strike="noStrike" kern="1200" cap="none" spc="0" normalizeH="0" baseline="0" noProof="0" dirty="0">
                <a:ln>
                  <a:noFill/>
                </a:ln>
                <a:solidFill>
                  <a:srgbClr val="404040"/>
                </a:solidFill>
                <a:effectLst/>
                <a:uLnTx/>
                <a:uFillTx/>
                <a:latin typeface="Calibri"/>
                <a:ea typeface="+mn-ea"/>
                <a:cs typeface="+mn-cs"/>
              </a:rPr>
              <a:t> stringer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må</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være</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balansert</a:t>
            </a:r>
            <a:endParaRPr kumimoji="0" lang="en-US" sz="1500" b="0" i="0" u="none" strike="noStrike" kern="1200" cap="none" spc="0" normalizeH="0" baseline="0" noProof="0" dirty="0">
              <a:ln>
                <a:noFill/>
              </a:ln>
              <a:solidFill>
                <a:srgbClr val="404040"/>
              </a:solidFill>
              <a:effectLst/>
              <a:uLnTx/>
              <a:uFillTx/>
              <a:latin typeface="Calibri"/>
              <a:ea typeface="+mn-ea"/>
              <a:cs typeface="+mn-cs"/>
            </a:endParaRPr>
          </a:p>
          <a:p>
            <a:pPr marL="405000" marR="0" lvl="1" indent="-137700" algn="l" defTabSz="685800" rtl="0" eaLnBrk="1" fontAlgn="auto" latinLnBrk="0" hangingPunct="1">
              <a:lnSpc>
                <a:spcPct val="100000"/>
              </a:lnSpc>
              <a:spcBef>
                <a:spcPts val="300"/>
              </a:spcBef>
              <a:spcAft>
                <a:spcPts val="0"/>
              </a:spcAft>
              <a:buClr>
                <a:srgbClr val="CE1126"/>
              </a:buClr>
              <a:buSzTx/>
              <a:buFont typeface="Calibri" pitchFamily="34" charset="0"/>
              <a:buChar char="̶"/>
              <a:tabLst/>
              <a:defRPr/>
            </a:pPr>
            <a:r>
              <a:rPr kumimoji="0" lang="en-US" sz="1500" b="0" i="0" u="none" strike="noStrike" kern="1200" cap="none" spc="0" normalizeH="0" baseline="0" noProof="0" dirty="0" err="1">
                <a:ln>
                  <a:noFill/>
                </a:ln>
                <a:solidFill>
                  <a:srgbClr val="404040"/>
                </a:solidFill>
                <a:effectLst/>
                <a:uLnTx/>
                <a:uFillTx/>
                <a:latin typeface="Calibri"/>
                <a:ea typeface="+mn-ea"/>
                <a:cs typeface="+mn-cs"/>
              </a:rPr>
              <a:t>Samme</a:t>
            </a:r>
            <a:r>
              <a:rPr kumimoji="0" lang="en-US" sz="1500" b="0" i="0" u="none" strike="noStrike" kern="1200" cap="none" spc="0" normalizeH="0" baseline="0" noProof="0" dirty="0">
                <a:ln>
                  <a:noFill/>
                </a:ln>
                <a:solidFill>
                  <a:srgbClr val="404040"/>
                </a:solidFill>
                <a:effectLst/>
                <a:uLnTx/>
                <a:uFillTx/>
                <a:latin typeface="Calibri"/>
                <a:ea typeface="+mn-ea"/>
                <a:cs typeface="+mn-cs"/>
              </a:rPr>
              <a:t> string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lengde</a:t>
            </a:r>
            <a:endParaRPr kumimoji="0" lang="en-US" sz="1500" b="0" i="0" u="none" strike="noStrike" kern="1200" cap="none" spc="0" normalizeH="0" baseline="0" noProof="0" dirty="0">
              <a:ln>
                <a:noFill/>
              </a:ln>
              <a:solidFill>
                <a:srgbClr val="404040"/>
              </a:solidFill>
              <a:effectLst/>
              <a:uLnTx/>
              <a:uFillTx/>
              <a:latin typeface="Calibri"/>
              <a:ea typeface="+mn-ea"/>
              <a:cs typeface="+mn-cs"/>
            </a:endParaRPr>
          </a:p>
          <a:p>
            <a:pPr marL="405000" marR="0" lvl="1" indent="-137700" algn="l" defTabSz="685800" rtl="0" eaLnBrk="1" fontAlgn="auto" latinLnBrk="0" hangingPunct="1">
              <a:lnSpc>
                <a:spcPct val="100000"/>
              </a:lnSpc>
              <a:spcBef>
                <a:spcPts val="300"/>
              </a:spcBef>
              <a:spcAft>
                <a:spcPts val="0"/>
              </a:spcAft>
              <a:buClr>
                <a:srgbClr val="CE1126"/>
              </a:buClr>
              <a:buSzTx/>
              <a:buFont typeface="Calibri" pitchFamily="34" charset="0"/>
              <a:buChar char="̶"/>
              <a:tabLst/>
              <a:defRPr/>
            </a:pPr>
            <a:r>
              <a:rPr kumimoji="0" lang="en-US" sz="1500" b="0" i="0" u="none" strike="noStrike" kern="1200" cap="none" spc="0" normalizeH="0" baseline="0" noProof="0" dirty="0" err="1">
                <a:ln>
                  <a:noFill/>
                </a:ln>
                <a:solidFill>
                  <a:srgbClr val="404040"/>
                </a:solidFill>
                <a:effectLst/>
                <a:uLnTx/>
                <a:uFillTx/>
                <a:latin typeface="Calibri"/>
                <a:ea typeface="+mn-ea"/>
                <a:cs typeface="+mn-cs"/>
              </a:rPr>
              <a:t>Samme</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retning</a:t>
            </a:r>
            <a:r>
              <a:rPr kumimoji="0" lang="en-US" sz="1500" b="0" i="0" u="none" strike="noStrike" kern="1200" cap="none" spc="0" normalizeH="0" baseline="0" noProof="0" dirty="0">
                <a:ln>
                  <a:noFill/>
                </a:ln>
                <a:solidFill>
                  <a:srgbClr val="404040"/>
                </a:solidFill>
                <a:effectLst/>
                <a:uLnTx/>
                <a:uFillTx/>
                <a:latin typeface="Calibri"/>
                <a:ea typeface="+mn-ea"/>
                <a:cs typeface="+mn-cs"/>
              </a:rPr>
              <a:t> (tilt + azimuth)</a:t>
            </a:r>
          </a:p>
          <a:p>
            <a:pPr marL="405000" marR="0" lvl="1" indent="-137700" algn="l" defTabSz="685800" rtl="0" eaLnBrk="1" fontAlgn="auto" latinLnBrk="0" hangingPunct="1">
              <a:lnSpc>
                <a:spcPct val="100000"/>
              </a:lnSpc>
              <a:spcBef>
                <a:spcPts val="300"/>
              </a:spcBef>
              <a:spcAft>
                <a:spcPts val="0"/>
              </a:spcAft>
              <a:buClr>
                <a:srgbClr val="CE1126"/>
              </a:buClr>
              <a:buSzTx/>
              <a:buFont typeface="Calibri" pitchFamily="34" charset="0"/>
              <a:buChar char="̶"/>
              <a:tabLst/>
              <a:defRPr/>
            </a:pPr>
            <a:r>
              <a:rPr kumimoji="0" lang="en-US" sz="1500" b="0" i="0" u="none" strike="noStrike" kern="1200" cap="none" spc="0" normalizeH="0" baseline="0" noProof="0" dirty="0" err="1">
                <a:ln>
                  <a:noFill/>
                </a:ln>
                <a:solidFill>
                  <a:srgbClr val="404040"/>
                </a:solidFill>
                <a:effectLst/>
                <a:uLnTx/>
                <a:uFillTx/>
                <a:latin typeface="Calibri"/>
                <a:ea typeface="+mn-ea"/>
                <a:cs typeface="+mn-cs"/>
              </a:rPr>
              <a:t>Samme</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modul</a:t>
            </a:r>
            <a:r>
              <a:rPr kumimoji="0" lang="en-US" sz="1500" b="0" i="0" u="none" strike="noStrike" kern="1200" cap="none" spc="0" normalizeH="0" baseline="0" noProof="0" dirty="0">
                <a:ln>
                  <a:noFill/>
                </a:ln>
                <a:solidFill>
                  <a:srgbClr val="404040"/>
                </a:solidFill>
                <a:effectLst/>
                <a:uLnTx/>
                <a:uFillTx/>
                <a:latin typeface="Calibri"/>
                <a:ea typeface="+mn-ea"/>
                <a:cs typeface="+mn-cs"/>
              </a:rPr>
              <a:t> type</a:t>
            </a:r>
          </a:p>
          <a:p>
            <a:pPr marL="405000" marR="0" lvl="1" indent="-137700" algn="l" defTabSz="685800" rtl="0" eaLnBrk="1" fontAlgn="auto" latinLnBrk="0" hangingPunct="1">
              <a:lnSpc>
                <a:spcPct val="100000"/>
              </a:lnSpc>
              <a:spcBef>
                <a:spcPts val="300"/>
              </a:spcBef>
              <a:spcAft>
                <a:spcPts val="0"/>
              </a:spcAft>
              <a:buClr>
                <a:srgbClr val="CE1126"/>
              </a:buClr>
              <a:buSzTx/>
              <a:buFont typeface="Calibri" pitchFamily="34" charset="0"/>
              <a:buChar char="̶"/>
              <a:tabLst/>
              <a:defRPr/>
            </a:pPr>
            <a:r>
              <a:rPr kumimoji="0" lang="en-US" sz="1500" b="0" i="0" u="none" strike="noStrike" kern="1200" cap="none" spc="0" normalizeH="0" baseline="0" noProof="0" dirty="0" err="1">
                <a:ln>
                  <a:noFill/>
                </a:ln>
                <a:solidFill>
                  <a:srgbClr val="404040"/>
                </a:solidFill>
                <a:effectLst/>
                <a:uLnTx/>
                <a:uFillTx/>
                <a:latin typeface="Calibri"/>
                <a:ea typeface="+mn-ea"/>
                <a:cs typeface="+mn-cs"/>
              </a:rPr>
              <a:t>Unngå</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skyggelegging</a:t>
            </a:r>
            <a:endParaRPr kumimoji="0" lang="en-US" sz="1500" b="0" i="0" u="none" strike="noStrike" kern="1200" cap="none" spc="0" normalizeH="0" baseline="0" noProof="0" dirty="0">
              <a:ln>
                <a:noFill/>
              </a:ln>
              <a:solidFill>
                <a:srgbClr val="404040"/>
              </a:solidFill>
              <a:effectLst/>
              <a:uLnTx/>
              <a:uFillTx/>
              <a:latin typeface="Calibri"/>
              <a:ea typeface="+mn-ea"/>
              <a:cs typeface="+mn-cs"/>
            </a:endParaRPr>
          </a:p>
          <a:p>
            <a:pPr marL="405000" marR="0" lvl="1" indent="-137700" algn="l" defTabSz="685800" rtl="0" eaLnBrk="1" fontAlgn="auto" latinLnBrk="0" hangingPunct="1">
              <a:lnSpc>
                <a:spcPct val="100000"/>
              </a:lnSpc>
              <a:spcBef>
                <a:spcPts val="300"/>
              </a:spcBef>
              <a:spcAft>
                <a:spcPts val="0"/>
              </a:spcAft>
              <a:buClr>
                <a:srgbClr val="CE1126"/>
              </a:buClr>
              <a:buSzTx/>
              <a:buFont typeface="Calibri" pitchFamily="34" charset="0"/>
              <a:buChar char="̶"/>
              <a:tabLst/>
              <a:defRPr/>
            </a:pPr>
            <a:r>
              <a:rPr kumimoji="0" lang="en-US" sz="1500" b="0" i="0" u="none" strike="noStrike" kern="1200" cap="none" spc="0" normalizeH="0" baseline="0" noProof="0" dirty="0" err="1">
                <a:ln>
                  <a:noFill/>
                </a:ln>
                <a:solidFill>
                  <a:srgbClr val="404040"/>
                </a:solidFill>
                <a:effectLst/>
                <a:uLnTx/>
                <a:uFillTx/>
                <a:latin typeface="Calibri"/>
                <a:ea typeface="+mn-ea"/>
                <a:cs typeface="+mn-cs"/>
              </a:rPr>
              <a:t>Ubalanserte</a:t>
            </a:r>
            <a:r>
              <a:rPr kumimoji="0" lang="en-US" sz="1500" b="0" i="0" u="none" strike="noStrike" kern="1200" cap="none" spc="0" normalizeH="0" baseline="0" noProof="0" dirty="0">
                <a:ln>
                  <a:noFill/>
                </a:ln>
                <a:solidFill>
                  <a:srgbClr val="404040"/>
                </a:solidFill>
                <a:effectLst/>
                <a:uLnTx/>
                <a:uFillTx/>
                <a:latin typeface="Calibri"/>
                <a:ea typeface="+mn-ea"/>
                <a:cs typeface="+mn-cs"/>
              </a:rPr>
              <a:t> strings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krever</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flere</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invertere</a:t>
            </a:r>
            <a:r>
              <a:rPr kumimoji="0" lang="en-US" sz="1500" b="0" i="0" u="none" strike="noStrike" kern="1200" cap="none" spc="0" normalizeH="0" baseline="0" noProof="0" dirty="0">
                <a:ln>
                  <a:noFill/>
                </a:ln>
                <a:solidFill>
                  <a:srgbClr val="404040"/>
                </a:solidFill>
                <a:effectLst/>
                <a:uLnTx/>
                <a:uFillTx/>
                <a:latin typeface="Calibri"/>
                <a:ea typeface="+mn-ea"/>
                <a:cs typeface="+mn-cs"/>
              </a:rPr>
              <a:t> </a:t>
            </a:r>
            <a:r>
              <a:rPr kumimoji="0" lang="en-US" sz="1500" b="0" i="0" u="none" strike="noStrike" kern="1200" cap="none" spc="0" normalizeH="0" baseline="0" noProof="0" dirty="0" err="1">
                <a:ln>
                  <a:noFill/>
                </a:ln>
                <a:solidFill>
                  <a:srgbClr val="404040"/>
                </a:solidFill>
                <a:effectLst/>
                <a:uLnTx/>
                <a:uFillTx/>
                <a:latin typeface="Calibri"/>
                <a:ea typeface="+mn-ea"/>
                <a:cs typeface="+mn-cs"/>
              </a:rPr>
              <a:t>eller</a:t>
            </a:r>
            <a:r>
              <a:rPr kumimoji="0" lang="en-US" sz="1500" b="0" i="0" u="none" strike="noStrike" kern="1200" cap="none" spc="0" normalizeH="0" baseline="0" noProof="0" dirty="0">
                <a:ln>
                  <a:noFill/>
                </a:ln>
                <a:solidFill>
                  <a:srgbClr val="404040"/>
                </a:solidFill>
                <a:effectLst/>
                <a:uLnTx/>
                <a:uFillTx/>
                <a:latin typeface="Calibri"/>
                <a:ea typeface="+mn-ea"/>
                <a:cs typeface="+mn-cs"/>
              </a:rPr>
              <a:t> “MPP trackers”</a:t>
            </a:r>
          </a:p>
        </p:txBody>
      </p:sp>
      <p:sp>
        <p:nvSpPr>
          <p:cNvPr id="8" name="TekstSylinder 7"/>
          <p:cNvSpPr txBox="1"/>
          <p:nvPr/>
        </p:nvSpPr>
        <p:spPr>
          <a:xfrm>
            <a:off x="2668693" y="1233412"/>
            <a:ext cx="2941832" cy="323165"/>
          </a:xfrm>
          <a:prstGeom prst="rect">
            <a:avLst/>
          </a:prstGeom>
          <a:noFill/>
        </p:spPr>
        <p:txBody>
          <a:bodyPr wrap="none" rtlCol="0">
            <a:spAutoFit/>
          </a:bodyPr>
          <a:lstStyle>
            <a:defPPr>
              <a:defRPr lang="nb-NO"/>
            </a:defPPr>
            <a:lvl1pPr lvl="0" algn="ctr">
              <a:defRPr sz="2800" b="1">
                <a:latin typeface="Helvetica Neue LT Com"/>
                <a:ea typeface="Calibri" panose="020F0502020204030204" pitchFamily="34" charset="0"/>
                <a:cs typeface="Times New Roman" panose="02020603050405020304" pitchFamily="18" charset="0"/>
              </a:defRPr>
            </a:lvl1p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nb-NO" sz="1500" b="1" i="0" u="none" strike="noStrike" kern="0" cap="none" spc="0" normalizeH="0" baseline="0" noProof="0" dirty="0">
                <a:ln>
                  <a:noFill/>
                </a:ln>
                <a:solidFill>
                  <a:sysClr val="windowText" lastClr="000000"/>
                </a:solidFill>
                <a:effectLst/>
                <a:uLnTx/>
                <a:uFillTx/>
                <a:latin typeface="Helvetica Neue LT Com"/>
                <a:ea typeface="Calibri" panose="020F0502020204030204" pitchFamily="34" charset="0"/>
                <a:cs typeface="Times New Roman" panose="02020603050405020304" pitchFamily="18" charset="0"/>
              </a:rPr>
              <a:t>TRADISJONELLE INVERTERE</a:t>
            </a:r>
          </a:p>
        </p:txBody>
      </p:sp>
      <p:pic>
        <p:nvPicPr>
          <p:cNvPr id="2" name="Bild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665" y="12700"/>
            <a:ext cx="8855124" cy="6858000"/>
          </a:xfrm>
          <a:prstGeom prst="rect">
            <a:avLst/>
          </a:prstGeom>
        </p:spPr>
      </p:pic>
    </p:spTree>
    <p:extLst>
      <p:ext uri="{BB962C8B-B14F-4D97-AF65-F5344CB8AC3E}">
        <p14:creationId xmlns:p14="http://schemas.microsoft.com/office/powerpoint/2010/main" val="3452360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ktangel 17"/>
          <p:cNvSpPr/>
          <p:nvPr/>
        </p:nvSpPr>
        <p:spPr>
          <a:xfrm>
            <a:off x="4770598" y="1231566"/>
            <a:ext cx="4373402" cy="461665"/>
          </a:xfrm>
          <a:prstGeom prst="rect">
            <a:avLst/>
          </a:prstGeom>
        </p:spPr>
        <p:txBody>
          <a:bodyPr wrap="square" anchor="b">
            <a:spAutoFit/>
          </a:bodyPr>
          <a:lstStyle/>
          <a:p>
            <a:r>
              <a:rPr lang="nb-NO" sz="1200" dirty="0" err="1">
                <a:solidFill>
                  <a:srgbClr val="5B5C60"/>
                </a:solidFill>
                <a:latin typeface="Helvetica Neue LT Com"/>
              </a:rPr>
              <a:t>Open-circuitVoltage</a:t>
            </a:r>
            <a:r>
              <a:rPr lang="nb-NO" sz="1200" dirty="0">
                <a:solidFill>
                  <a:srgbClr val="5B5C60"/>
                </a:solidFill>
                <a:latin typeface="Helvetica Neue LT Com"/>
              </a:rPr>
              <a:t>(</a:t>
            </a:r>
            <a:r>
              <a:rPr lang="nb-NO" sz="1200" dirty="0" err="1">
                <a:solidFill>
                  <a:srgbClr val="5B5C60"/>
                </a:solidFill>
                <a:latin typeface="Helvetica Neue LT Com"/>
              </a:rPr>
              <a:t>Voc</a:t>
            </a:r>
            <a:r>
              <a:rPr lang="nb-NO" sz="1200" dirty="0">
                <a:solidFill>
                  <a:srgbClr val="5B5C60"/>
                </a:solidFill>
                <a:latin typeface="Helvetica Neue LT Com"/>
              </a:rPr>
              <a:t>)	</a:t>
            </a:r>
            <a:r>
              <a:rPr lang="nb-NO" sz="1200" dirty="0">
                <a:latin typeface="Helvetica Neue LT Com"/>
              </a:rPr>
              <a:t>STC	 	NOCT</a:t>
            </a:r>
          </a:p>
          <a:p>
            <a:r>
              <a:rPr lang="nb-NO" sz="1200" dirty="0">
                <a:latin typeface="Helvetica Neue LT Com"/>
              </a:rPr>
              <a:t>				38,8		35,6</a:t>
            </a:r>
          </a:p>
        </p:txBody>
      </p:sp>
      <p:sp>
        <p:nvSpPr>
          <p:cNvPr id="19" name="TekstSylinder 18"/>
          <p:cNvSpPr txBox="1"/>
          <p:nvPr/>
        </p:nvSpPr>
        <p:spPr>
          <a:xfrm>
            <a:off x="1238784" y="1323898"/>
            <a:ext cx="2502608" cy="276999"/>
          </a:xfrm>
          <a:prstGeom prst="rect">
            <a:avLst/>
          </a:prstGeom>
        </p:spPr>
        <p:txBody>
          <a:bodyPr wrap="square">
            <a:spAutoFit/>
          </a:bodyPr>
          <a:lstStyle>
            <a:defPPr>
              <a:defRPr lang="en-US"/>
            </a:defPPr>
            <a:lvl1pPr>
              <a:defRPr sz="1200">
                <a:solidFill>
                  <a:srgbClr val="5B5C60"/>
                </a:solidFill>
                <a:latin typeface="Helvetica Neue LT Com"/>
              </a:defRPr>
            </a:lvl1pPr>
          </a:lstStyle>
          <a:p>
            <a:r>
              <a:rPr lang="nb-NO" dirty="0"/>
              <a:t>Eksempel 3600 inverter 175-500V</a:t>
            </a:r>
          </a:p>
        </p:txBody>
      </p:sp>
      <p:grpSp>
        <p:nvGrpSpPr>
          <p:cNvPr id="86" name="Gruppe 85"/>
          <p:cNvGrpSpPr/>
          <p:nvPr/>
        </p:nvGrpSpPr>
        <p:grpSpPr>
          <a:xfrm>
            <a:off x="508000" y="2861979"/>
            <a:ext cx="6972300" cy="1871197"/>
            <a:chOff x="38100" y="1834291"/>
            <a:chExt cx="6159500" cy="1472006"/>
          </a:xfrm>
        </p:grpSpPr>
        <p:cxnSp>
          <p:nvCxnSpPr>
            <p:cNvPr id="33" name="Rett linje 32"/>
            <p:cNvCxnSpPr/>
            <p:nvPr/>
          </p:nvCxnSpPr>
          <p:spPr>
            <a:xfrm flipH="1">
              <a:off x="546100" y="3078947"/>
              <a:ext cx="56515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tt linje 28"/>
            <p:cNvCxnSpPr/>
            <p:nvPr/>
          </p:nvCxnSpPr>
          <p:spPr>
            <a:xfrm flipH="1">
              <a:off x="657455" y="2209800"/>
              <a:ext cx="5540145" cy="25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933770" y="1844285"/>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80322" y="1848069"/>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64971" y="1844284"/>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30571" y="1844284"/>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396171" y="1850698"/>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242723" y="1844285"/>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907954"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92603"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10" name="TekstSylinder 9"/>
            <p:cNvSpPr txBox="1"/>
            <p:nvPr/>
          </p:nvSpPr>
          <p:spPr>
            <a:xfrm>
              <a:off x="938940" y="1836922"/>
              <a:ext cx="431528" cy="215444"/>
            </a:xfrm>
            <a:prstGeom prst="rect">
              <a:avLst/>
            </a:prstGeom>
            <a:noFill/>
          </p:spPr>
          <p:txBody>
            <a:bodyPr wrap="none" rtlCol="0">
              <a:spAutoFit/>
            </a:bodyPr>
            <a:lstStyle/>
            <a:p>
              <a:r>
                <a:rPr lang="nb-NO" sz="800" dirty="0">
                  <a:latin typeface="Helvetica Neue LT Com"/>
                </a:rPr>
                <a:t>252w</a:t>
              </a:r>
            </a:p>
          </p:txBody>
        </p:sp>
        <p:sp>
          <p:nvSpPr>
            <p:cNvPr id="11" name="TekstSylinder 10"/>
            <p:cNvSpPr txBox="1"/>
            <p:nvPr/>
          </p:nvSpPr>
          <p:spPr>
            <a:xfrm>
              <a:off x="1785492" y="1844490"/>
              <a:ext cx="431528" cy="215444"/>
            </a:xfrm>
            <a:prstGeom prst="rect">
              <a:avLst/>
            </a:prstGeom>
            <a:noFill/>
          </p:spPr>
          <p:txBody>
            <a:bodyPr wrap="none" rtlCol="0">
              <a:spAutoFit/>
            </a:bodyPr>
            <a:lstStyle/>
            <a:p>
              <a:r>
                <a:rPr lang="nb-NO" sz="800" dirty="0">
                  <a:latin typeface="Helvetica Neue LT Com"/>
                </a:rPr>
                <a:t>251w</a:t>
              </a:r>
            </a:p>
          </p:txBody>
        </p:sp>
        <p:sp>
          <p:nvSpPr>
            <p:cNvPr id="12" name="TekstSylinder 11"/>
            <p:cNvSpPr txBox="1"/>
            <p:nvPr/>
          </p:nvSpPr>
          <p:spPr>
            <a:xfrm>
              <a:off x="2670141" y="1834291"/>
              <a:ext cx="431528" cy="215444"/>
            </a:xfrm>
            <a:prstGeom prst="rect">
              <a:avLst/>
            </a:prstGeom>
            <a:noFill/>
          </p:spPr>
          <p:txBody>
            <a:bodyPr wrap="none" rtlCol="0">
              <a:spAutoFit/>
            </a:bodyPr>
            <a:lstStyle/>
            <a:p>
              <a:r>
                <a:rPr lang="nb-NO" sz="800" dirty="0">
                  <a:latin typeface="Helvetica Neue LT Com"/>
                </a:rPr>
                <a:t>250w</a:t>
              </a:r>
            </a:p>
          </p:txBody>
        </p:sp>
        <p:sp>
          <p:nvSpPr>
            <p:cNvPr id="13" name="TekstSylinder 12"/>
            <p:cNvSpPr txBox="1"/>
            <p:nvPr/>
          </p:nvSpPr>
          <p:spPr>
            <a:xfrm>
              <a:off x="3535741" y="1834291"/>
              <a:ext cx="431528" cy="215444"/>
            </a:xfrm>
            <a:prstGeom prst="rect">
              <a:avLst/>
            </a:prstGeom>
            <a:noFill/>
          </p:spPr>
          <p:txBody>
            <a:bodyPr wrap="none" rtlCol="0">
              <a:spAutoFit/>
            </a:bodyPr>
            <a:lstStyle/>
            <a:p>
              <a:r>
                <a:rPr lang="nb-NO" sz="800" dirty="0">
                  <a:latin typeface="Helvetica Neue LT Com"/>
                </a:rPr>
                <a:t>257w</a:t>
              </a:r>
            </a:p>
          </p:txBody>
        </p:sp>
        <p:sp>
          <p:nvSpPr>
            <p:cNvPr id="14" name="TekstSylinder 13"/>
            <p:cNvSpPr txBox="1"/>
            <p:nvPr/>
          </p:nvSpPr>
          <p:spPr>
            <a:xfrm>
              <a:off x="4398309" y="1834291"/>
              <a:ext cx="431528" cy="215444"/>
            </a:xfrm>
            <a:prstGeom prst="rect">
              <a:avLst/>
            </a:prstGeom>
            <a:noFill/>
          </p:spPr>
          <p:txBody>
            <a:bodyPr wrap="none" rtlCol="0">
              <a:spAutoFit/>
            </a:bodyPr>
            <a:lstStyle/>
            <a:p>
              <a:r>
                <a:rPr lang="nb-NO" sz="800" dirty="0">
                  <a:latin typeface="Helvetica Neue LT Com"/>
                </a:rPr>
                <a:t>252w</a:t>
              </a:r>
            </a:p>
          </p:txBody>
        </p:sp>
        <p:sp>
          <p:nvSpPr>
            <p:cNvPr id="15" name="TekstSylinder 14"/>
            <p:cNvSpPr txBox="1"/>
            <p:nvPr/>
          </p:nvSpPr>
          <p:spPr>
            <a:xfrm>
              <a:off x="5244861" y="1847119"/>
              <a:ext cx="431528" cy="215444"/>
            </a:xfrm>
            <a:prstGeom prst="rect">
              <a:avLst/>
            </a:prstGeom>
            <a:noFill/>
          </p:spPr>
          <p:txBody>
            <a:bodyPr wrap="none" rtlCol="0">
              <a:spAutoFit/>
            </a:bodyPr>
            <a:lstStyle/>
            <a:p>
              <a:r>
                <a:rPr lang="nb-NO" sz="800" dirty="0">
                  <a:latin typeface="Helvetica Neue LT Com"/>
                </a:rPr>
                <a:t>259w</a:t>
              </a:r>
            </a:p>
          </p:txBody>
        </p:sp>
        <p:sp>
          <p:nvSpPr>
            <p:cNvPr id="16" name="TekstSylinder 15"/>
            <p:cNvSpPr txBox="1"/>
            <p:nvPr/>
          </p:nvSpPr>
          <p:spPr>
            <a:xfrm>
              <a:off x="913124" y="2648983"/>
              <a:ext cx="431528" cy="215444"/>
            </a:xfrm>
            <a:prstGeom prst="rect">
              <a:avLst/>
            </a:prstGeom>
            <a:noFill/>
          </p:spPr>
          <p:txBody>
            <a:bodyPr wrap="none" rtlCol="0">
              <a:spAutoFit/>
            </a:bodyPr>
            <a:lstStyle/>
            <a:p>
              <a:r>
                <a:rPr lang="nb-NO" sz="800" dirty="0">
                  <a:latin typeface="Helvetica Neue LT Com"/>
                </a:rPr>
                <a:t>252w</a:t>
              </a:r>
            </a:p>
          </p:txBody>
        </p:sp>
        <p:sp>
          <p:nvSpPr>
            <p:cNvPr id="17" name="TekstSylinder 16"/>
            <p:cNvSpPr txBox="1"/>
            <p:nvPr/>
          </p:nvSpPr>
          <p:spPr>
            <a:xfrm>
              <a:off x="1797773" y="2648983"/>
              <a:ext cx="431528" cy="215444"/>
            </a:xfrm>
            <a:prstGeom prst="rect">
              <a:avLst/>
            </a:prstGeom>
            <a:noFill/>
          </p:spPr>
          <p:txBody>
            <a:bodyPr wrap="none" rtlCol="0">
              <a:spAutoFit/>
            </a:bodyPr>
            <a:lstStyle/>
            <a:p>
              <a:r>
                <a:rPr lang="nb-NO" sz="800" dirty="0">
                  <a:latin typeface="Helvetica Neue LT Com"/>
                </a:rPr>
                <a:t>250w</a:t>
              </a:r>
            </a:p>
          </p:txBody>
        </p:sp>
        <p:pic>
          <p:nvPicPr>
            <p:cNvPr id="2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77252"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61901"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22" name="TekstSylinder 21"/>
            <p:cNvSpPr txBox="1"/>
            <p:nvPr/>
          </p:nvSpPr>
          <p:spPr>
            <a:xfrm>
              <a:off x="2682422" y="2648983"/>
              <a:ext cx="431528" cy="215444"/>
            </a:xfrm>
            <a:prstGeom prst="rect">
              <a:avLst/>
            </a:prstGeom>
            <a:noFill/>
          </p:spPr>
          <p:txBody>
            <a:bodyPr wrap="none" rtlCol="0">
              <a:spAutoFit/>
            </a:bodyPr>
            <a:lstStyle/>
            <a:p>
              <a:r>
                <a:rPr lang="nb-NO" sz="800" dirty="0">
                  <a:latin typeface="Helvetica Neue LT Com"/>
                </a:rPr>
                <a:t>253w</a:t>
              </a:r>
            </a:p>
          </p:txBody>
        </p:sp>
        <p:sp>
          <p:nvSpPr>
            <p:cNvPr id="23" name="TekstSylinder 22"/>
            <p:cNvSpPr txBox="1"/>
            <p:nvPr/>
          </p:nvSpPr>
          <p:spPr>
            <a:xfrm>
              <a:off x="3567071" y="2648983"/>
              <a:ext cx="431528" cy="215444"/>
            </a:xfrm>
            <a:prstGeom prst="rect">
              <a:avLst/>
            </a:prstGeom>
            <a:noFill/>
          </p:spPr>
          <p:txBody>
            <a:bodyPr wrap="none" rtlCol="0">
              <a:spAutoFit/>
            </a:bodyPr>
            <a:lstStyle/>
            <a:p>
              <a:r>
                <a:rPr lang="nb-NO" sz="800" dirty="0">
                  <a:latin typeface="Helvetica Neue LT Com"/>
                </a:rPr>
                <a:t>256w</a:t>
              </a:r>
            </a:p>
          </p:txBody>
        </p:sp>
        <p:pic>
          <p:nvPicPr>
            <p:cNvPr id="24"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427501"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312150"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26" name="TekstSylinder 25"/>
            <p:cNvSpPr txBox="1"/>
            <p:nvPr/>
          </p:nvSpPr>
          <p:spPr>
            <a:xfrm>
              <a:off x="4432671" y="2648983"/>
              <a:ext cx="431528" cy="215444"/>
            </a:xfrm>
            <a:prstGeom prst="rect">
              <a:avLst/>
            </a:prstGeom>
            <a:noFill/>
          </p:spPr>
          <p:txBody>
            <a:bodyPr wrap="none" rtlCol="0">
              <a:spAutoFit/>
            </a:bodyPr>
            <a:lstStyle/>
            <a:p>
              <a:r>
                <a:rPr lang="nb-NO" sz="800" dirty="0">
                  <a:latin typeface="Helvetica Neue LT Com"/>
                </a:rPr>
                <a:t>256w</a:t>
              </a:r>
            </a:p>
          </p:txBody>
        </p:sp>
        <p:sp>
          <p:nvSpPr>
            <p:cNvPr id="27" name="TekstSylinder 26"/>
            <p:cNvSpPr txBox="1"/>
            <p:nvPr/>
          </p:nvSpPr>
          <p:spPr>
            <a:xfrm>
              <a:off x="5317320" y="2648983"/>
              <a:ext cx="431528" cy="215444"/>
            </a:xfrm>
            <a:prstGeom prst="rect">
              <a:avLst/>
            </a:prstGeom>
            <a:noFill/>
          </p:spPr>
          <p:txBody>
            <a:bodyPr wrap="none" rtlCol="0">
              <a:spAutoFit/>
            </a:bodyPr>
            <a:lstStyle/>
            <a:p>
              <a:r>
                <a:rPr lang="nb-NO" sz="800" dirty="0">
                  <a:latin typeface="Helvetica Neue LT Com"/>
                </a:rPr>
                <a:t>250w</a:t>
              </a:r>
            </a:p>
          </p:txBody>
        </p:sp>
        <p:sp>
          <p:nvSpPr>
            <p:cNvPr id="34" name="Frihåndsform 33"/>
            <p:cNvSpPr/>
            <p:nvPr/>
          </p:nvSpPr>
          <p:spPr>
            <a:xfrm>
              <a:off x="38100" y="2232660"/>
              <a:ext cx="624840" cy="853446"/>
            </a:xfrm>
            <a:custGeom>
              <a:avLst/>
              <a:gdLst>
                <a:gd name="connsiteX0" fmla="*/ 624840 w 624840"/>
                <a:gd name="connsiteY0" fmla="*/ 0 h 853446"/>
                <a:gd name="connsiteX1" fmla="*/ 472440 w 624840"/>
                <a:gd name="connsiteY1" fmla="*/ 15240 h 853446"/>
                <a:gd name="connsiteX2" fmla="*/ 449580 w 624840"/>
                <a:gd name="connsiteY2" fmla="*/ 22860 h 853446"/>
                <a:gd name="connsiteX3" fmla="*/ 373380 w 624840"/>
                <a:gd name="connsiteY3" fmla="*/ 38100 h 853446"/>
                <a:gd name="connsiteX4" fmla="*/ 327660 w 624840"/>
                <a:gd name="connsiteY4" fmla="*/ 53340 h 853446"/>
                <a:gd name="connsiteX5" fmla="*/ 304800 w 624840"/>
                <a:gd name="connsiteY5" fmla="*/ 60960 h 853446"/>
                <a:gd name="connsiteX6" fmla="*/ 274320 w 624840"/>
                <a:gd name="connsiteY6" fmla="*/ 76200 h 853446"/>
                <a:gd name="connsiteX7" fmla="*/ 251460 w 624840"/>
                <a:gd name="connsiteY7" fmla="*/ 91440 h 853446"/>
                <a:gd name="connsiteX8" fmla="*/ 228600 w 624840"/>
                <a:gd name="connsiteY8" fmla="*/ 99060 h 853446"/>
                <a:gd name="connsiteX9" fmla="*/ 205740 w 624840"/>
                <a:gd name="connsiteY9" fmla="*/ 121920 h 853446"/>
                <a:gd name="connsiteX10" fmla="*/ 160020 w 624840"/>
                <a:gd name="connsiteY10" fmla="*/ 160020 h 853446"/>
                <a:gd name="connsiteX11" fmla="*/ 137160 w 624840"/>
                <a:gd name="connsiteY11" fmla="*/ 190500 h 853446"/>
                <a:gd name="connsiteX12" fmla="*/ 121920 w 624840"/>
                <a:gd name="connsiteY12" fmla="*/ 213360 h 853446"/>
                <a:gd name="connsiteX13" fmla="*/ 76200 w 624840"/>
                <a:gd name="connsiteY13" fmla="*/ 251460 h 853446"/>
                <a:gd name="connsiteX14" fmla="*/ 53340 w 624840"/>
                <a:gd name="connsiteY14" fmla="*/ 297180 h 853446"/>
                <a:gd name="connsiteX15" fmla="*/ 22860 w 624840"/>
                <a:gd name="connsiteY15" fmla="*/ 342900 h 853446"/>
                <a:gd name="connsiteX16" fmla="*/ 15240 w 624840"/>
                <a:gd name="connsiteY16" fmla="*/ 381000 h 853446"/>
                <a:gd name="connsiteX17" fmla="*/ 7620 w 624840"/>
                <a:gd name="connsiteY17" fmla="*/ 403860 h 853446"/>
                <a:gd name="connsiteX18" fmla="*/ 0 w 624840"/>
                <a:gd name="connsiteY18" fmla="*/ 449580 h 853446"/>
                <a:gd name="connsiteX19" fmla="*/ 7620 w 624840"/>
                <a:gd name="connsiteY19" fmla="*/ 617220 h 853446"/>
                <a:gd name="connsiteX20" fmla="*/ 15240 w 624840"/>
                <a:gd name="connsiteY20" fmla="*/ 640080 h 853446"/>
                <a:gd name="connsiteX21" fmla="*/ 38100 w 624840"/>
                <a:gd name="connsiteY21" fmla="*/ 716280 h 853446"/>
                <a:gd name="connsiteX22" fmla="*/ 68580 w 624840"/>
                <a:gd name="connsiteY22" fmla="*/ 762000 h 853446"/>
                <a:gd name="connsiteX23" fmla="*/ 91440 w 624840"/>
                <a:gd name="connsiteY23" fmla="*/ 769620 h 853446"/>
                <a:gd name="connsiteX24" fmla="*/ 190500 w 624840"/>
                <a:gd name="connsiteY24" fmla="*/ 784860 h 853446"/>
                <a:gd name="connsiteX25" fmla="*/ 220980 w 624840"/>
                <a:gd name="connsiteY25" fmla="*/ 792480 h 853446"/>
                <a:gd name="connsiteX26" fmla="*/ 266700 w 624840"/>
                <a:gd name="connsiteY26" fmla="*/ 807720 h 853446"/>
                <a:gd name="connsiteX27" fmla="*/ 312420 w 624840"/>
                <a:gd name="connsiteY27" fmla="*/ 815340 h 853446"/>
                <a:gd name="connsiteX28" fmla="*/ 350520 w 624840"/>
                <a:gd name="connsiteY28" fmla="*/ 822960 h 853446"/>
                <a:gd name="connsiteX29" fmla="*/ 472440 w 624840"/>
                <a:gd name="connsiteY29" fmla="*/ 838200 h 853446"/>
                <a:gd name="connsiteX30" fmla="*/ 525780 w 624840"/>
                <a:gd name="connsiteY30" fmla="*/ 853440 h 85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24840" h="853446">
                  <a:moveTo>
                    <a:pt x="624840" y="0"/>
                  </a:moveTo>
                  <a:cubicBezTo>
                    <a:pt x="604399" y="1858"/>
                    <a:pt x="498164" y="10953"/>
                    <a:pt x="472440" y="15240"/>
                  </a:cubicBezTo>
                  <a:cubicBezTo>
                    <a:pt x="464517" y="16560"/>
                    <a:pt x="457421" y="21118"/>
                    <a:pt x="449580" y="22860"/>
                  </a:cubicBezTo>
                  <a:cubicBezTo>
                    <a:pt x="396617" y="34630"/>
                    <a:pt x="416757" y="25087"/>
                    <a:pt x="373380" y="38100"/>
                  </a:cubicBezTo>
                  <a:cubicBezTo>
                    <a:pt x="357993" y="42716"/>
                    <a:pt x="342900" y="48260"/>
                    <a:pt x="327660" y="53340"/>
                  </a:cubicBezTo>
                  <a:cubicBezTo>
                    <a:pt x="320040" y="55880"/>
                    <a:pt x="311984" y="57368"/>
                    <a:pt x="304800" y="60960"/>
                  </a:cubicBezTo>
                  <a:cubicBezTo>
                    <a:pt x="294640" y="66040"/>
                    <a:pt x="284183" y="70564"/>
                    <a:pt x="274320" y="76200"/>
                  </a:cubicBezTo>
                  <a:cubicBezTo>
                    <a:pt x="266369" y="80744"/>
                    <a:pt x="259651" y="87344"/>
                    <a:pt x="251460" y="91440"/>
                  </a:cubicBezTo>
                  <a:cubicBezTo>
                    <a:pt x="244276" y="95032"/>
                    <a:pt x="236220" y="96520"/>
                    <a:pt x="228600" y="99060"/>
                  </a:cubicBezTo>
                  <a:cubicBezTo>
                    <a:pt x="220980" y="106680"/>
                    <a:pt x="214019" y="115021"/>
                    <a:pt x="205740" y="121920"/>
                  </a:cubicBezTo>
                  <a:cubicBezTo>
                    <a:pt x="170466" y="151315"/>
                    <a:pt x="193413" y="121062"/>
                    <a:pt x="160020" y="160020"/>
                  </a:cubicBezTo>
                  <a:cubicBezTo>
                    <a:pt x="151755" y="169663"/>
                    <a:pt x="144542" y="180166"/>
                    <a:pt x="137160" y="190500"/>
                  </a:cubicBezTo>
                  <a:cubicBezTo>
                    <a:pt x="131837" y="197952"/>
                    <a:pt x="127783" y="206325"/>
                    <a:pt x="121920" y="213360"/>
                  </a:cubicBezTo>
                  <a:cubicBezTo>
                    <a:pt x="103585" y="235362"/>
                    <a:pt x="98677" y="236475"/>
                    <a:pt x="76200" y="251460"/>
                  </a:cubicBezTo>
                  <a:cubicBezTo>
                    <a:pt x="57047" y="308919"/>
                    <a:pt x="82883" y="238094"/>
                    <a:pt x="53340" y="297180"/>
                  </a:cubicBezTo>
                  <a:cubicBezTo>
                    <a:pt x="31284" y="341291"/>
                    <a:pt x="66195" y="299565"/>
                    <a:pt x="22860" y="342900"/>
                  </a:cubicBezTo>
                  <a:cubicBezTo>
                    <a:pt x="20320" y="355600"/>
                    <a:pt x="18381" y="368435"/>
                    <a:pt x="15240" y="381000"/>
                  </a:cubicBezTo>
                  <a:cubicBezTo>
                    <a:pt x="13292" y="388792"/>
                    <a:pt x="9362" y="396019"/>
                    <a:pt x="7620" y="403860"/>
                  </a:cubicBezTo>
                  <a:cubicBezTo>
                    <a:pt x="4268" y="418942"/>
                    <a:pt x="2540" y="434340"/>
                    <a:pt x="0" y="449580"/>
                  </a:cubicBezTo>
                  <a:cubicBezTo>
                    <a:pt x="2540" y="505460"/>
                    <a:pt x="3159" y="561460"/>
                    <a:pt x="7620" y="617220"/>
                  </a:cubicBezTo>
                  <a:cubicBezTo>
                    <a:pt x="8261" y="625227"/>
                    <a:pt x="13033" y="632357"/>
                    <a:pt x="15240" y="640080"/>
                  </a:cubicBezTo>
                  <a:cubicBezTo>
                    <a:pt x="38272" y="720693"/>
                    <a:pt x="1883" y="607630"/>
                    <a:pt x="38100" y="716280"/>
                  </a:cubicBezTo>
                  <a:cubicBezTo>
                    <a:pt x="46089" y="740247"/>
                    <a:pt x="44117" y="745692"/>
                    <a:pt x="68580" y="762000"/>
                  </a:cubicBezTo>
                  <a:cubicBezTo>
                    <a:pt x="75263" y="766455"/>
                    <a:pt x="83717" y="767413"/>
                    <a:pt x="91440" y="769620"/>
                  </a:cubicBezTo>
                  <a:cubicBezTo>
                    <a:pt x="133435" y="781619"/>
                    <a:pt x="135228" y="778719"/>
                    <a:pt x="190500" y="784860"/>
                  </a:cubicBezTo>
                  <a:cubicBezTo>
                    <a:pt x="200660" y="787400"/>
                    <a:pt x="210949" y="789471"/>
                    <a:pt x="220980" y="792480"/>
                  </a:cubicBezTo>
                  <a:cubicBezTo>
                    <a:pt x="236367" y="797096"/>
                    <a:pt x="250854" y="805079"/>
                    <a:pt x="266700" y="807720"/>
                  </a:cubicBezTo>
                  <a:lnTo>
                    <a:pt x="312420" y="815340"/>
                  </a:lnTo>
                  <a:cubicBezTo>
                    <a:pt x="325163" y="817657"/>
                    <a:pt x="337745" y="820831"/>
                    <a:pt x="350520" y="822960"/>
                  </a:cubicBezTo>
                  <a:cubicBezTo>
                    <a:pt x="394011" y="830209"/>
                    <a:pt x="427781" y="833238"/>
                    <a:pt x="472440" y="838200"/>
                  </a:cubicBezTo>
                  <a:cubicBezTo>
                    <a:pt x="520570" y="854243"/>
                    <a:pt x="502096" y="853440"/>
                    <a:pt x="525780" y="85344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
        <p:nvSpPr>
          <p:cNvPr id="35" name="TekstSylinder 34"/>
          <p:cNvSpPr txBox="1"/>
          <p:nvPr/>
        </p:nvSpPr>
        <p:spPr>
          <a:xfrm>
            <a:off x="7856910" y="3474413"/>
            <a:ext cx="857927" cy="646331"/>
          </a:xfrm>
          <a:prstGeom prst="rect">
            <a:avLst/>
          </a:prstGeom>
          <a:noFill/>
        </p:spPr>
        <p:txBody>
          <a:bodyPr wrap="none" rtlCol="0">
            <a:spAutoFit/>
          </a:bodyPr>
          <a:lstStyle/>
          <a:p>
            <a:r>
              <a:rPr lang="nb-NO" dirty="0"/>
              <a:t>465,6V</a:t>
            </a:r>
          </a:p>
          <a:p>
            <a:r>
              <a:rPr lang="nb-NO" dirty="0"/>
              <a:t>3000W</a:t>
            </a:r>
          </a:p>
        </p:txBody>
      </p:sp>
    </p:spTree>
    <p:extLst>
      <p:ext uri="{BB962C8B-B14F-4D97-AF65-F5344CB8AC3E}">
        <p14:creationId xmlns:p14="http://schemas.microsoft.com/office/powerpoint/2010/main" val="3112757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anim calcmode="lin" valueType="num">
                                      <p:cBhvr>
                                        <p:cTn id="8" dur="1000" fill="hold"/>
                                        <p:tgtEl>
                                          <p:spTgt spid="86"/>
                                        </p:tgtEl>
                                        <p:attrNameLst>
                                          <p:attrName>ppt_x</p:attrName>
                                        </p:attrNameLst>
                                      </p:cBhvr>
                                      <p:tavLst>
                                        <p:tav tm="0">
                                          <p:val>
                                            <p:strVal val="#ppt_x"/>
                                          </p:val>
                                        </p:tav>
                                        <p:tav tm="100000">
                                          <p:val>
                                            <p:strVal val="#ppt_x"/>
                                          </p:val>
                                        </p:tav>
                                      </p:tavLst>
                                    </p:anim>
                                    <p:anim calcmode="lin" valueType="num">
                                      <p:cBhvr>
                                        <p:cTn id="9"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rotWithShape="1">
          <a:blip r:embed="rId2"/>
          <a:srcRect l="14375" t="16333" r="15625" b="2499"/>
          <a:stretch/>
        </p:blipFill>
        <p:spPr>
          <a:xfrm>
            <a:off x="1244600" y="1663700"/>
            <a:ext cx="6221174" cy="4508500"/>
          </a:xfrm>
          <a:prstGeom prst="rect">
            <a:avLst/>
          </a:prstGeom>
        </p:spPr>
      </p:pic>
    </p:spTree>
    <p:extLst>
      <p:ext uri="{BB962C8B-B14F-4D97-AF65-F5344CB8AC3E}">
        <p14:creationId xmlns:p14="http://schemas.microsoft.com/office/powerpoint/2010/main" val="3150561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ktangel 17"/>
          <p:cNvSpPr/>
          <p:nvPr/>
        </p:nvSpPr>
        <p:spPr>
          <a:xfrm>
            <a:off x="4770598" y="1231566"/>
            <a:ext cx="4373402" cy="461665"/>
          </a:xfrm>
          <a:prstGeom prst="rect">
            <a:avLst/>
          </a:prstGeom>
        </p:spPr>
        <p:txBody>
          <a:bodyPr wrap="square">
            <a:spAutoFit/>
          </a:bodyPr>
          <a:lstStyle/>
          <a:p>
            <a:r>
              <a:rPr lang="nb-NO" sz="1200" dirty="0" err="1">
                <a:solidFill>
                  <a:srgbClr val="5B5C60"/>
                </a:solidFill>
                <a:latin typeface="Helvetica Neue LT Com"/>
              </a:rPr>
              <a:t>Open-circuitVoltage</a:t>
            </a:r>
            <a:r>
              <a:rPr lang="nb-NO" sz="1200" dirty="0">
                <a:solidFill>
                  <a:srgbClr val="5B5C60"/>
                </a:solidFill>
                <a:latin typeface="Helvetica Neue LT Com"/>
              </a:rPr>
              <a:t>(</a:t>
            </a:r>
            <a:r>
              <a:rPr lang="nb-NO" sz="1200" dirty="0" err="1">
                <a:solidFill>
                  <a:srgbClr val="5B5C60"/>
                </a:solidFill>
                <a:latin typeface="Helvetica Neue LT Com"/>
              </a:rPr>
              <a:t>Voc</a:t>
            </a:r>
            <a:r>
              <a:rPr lang="nb-NO" sz="1200" dirty="0">
                <a:solidFill>
                  <a:srgbClr val="5B5C60"/>
                </a:solidFill>
                <a:latin typeface="Helvetica Neue LT Com"/>
              </a:rPr>
              <a:t>)	</a:t>
            </a:r>
            <a:r>
              <a:rPr lang="nb-NO" sz="1200" dirty="0">
                <a:latin typeface="Helvetica Neue LT Com"/>
              </a:rPr>
              <a:t>STC	 	NOCT</a:t>
            </a:r>
          </a:p>
          <a:p>
            <a:r>
              <a:rPr lang="nb-NO" sz="1200" dirty="0">
                <a:latin typeface="Helvetica Neue LT Com"/>
              </a:rPr>
              <a:t>				38,8		35,6</a:t>
            </a:r>
          </a:p>
        </p:txBody>
      </p:sp>
      <p:sp>
        <p:nvSpPr>
          <p:cNvPr id="19" name="TekstSylinder 18"/>
          <p:cNvSpPr txBox="1"/>
          <p:nvPr/>
        </p:nvSpPr>
        <p:spPr>
          <a:xfrm>
            <a:off x="4770598" y="948153"/>
            <a:ext cx="2502608" cy="276999"/>
          </a:xfrm>
          <a:prstGeom prst="rect">
            <a:avLst/>
          </a:prstGeom>
        </p:spPr>
        <p:txBody>
          <a:bodyPr wrap="square">
            <a:spAutoFit/>
          </a:bodyPr>
          <a:lstStyle>
            <a:defPPr>
              <a:defRPr lang="en-US"/>
            </a:defPPr>
            <a:lvl1pPr>
              <a:defRPr sz="1200">
                <a:solidFill>
                  <a:srgbClr val="5B5C60"/>
                </a:solidFill>
                <a:latin typeface="Helvetica Neue LT Com"/>
              </a:defRPr>
            </a:lvl1pPr>
          </a:lstStyle>
          <a:p>
            <a:r>
              <a:rPr lang="nb-NO" dirty="0"/>
              <a:t>Eksempel 3600 inverter 175-500V</a:t>
            </a:r>
          </a:p>
        </p:txBody>
      </p:sp>
      <p:grpSp>
        <p:nvGrpSpPr>
          <p:cNvPr id="86" name="Gruppe 85"/>
          <p:cNvGrpSpPr/>
          <p:nvPr/>
        </p:nvGrpSpPr>
        <p:grpSpPr>
          <a:xfrm>
            <a:off x="38100" y="1834291"/>
            <a:ext cx="6159500" cy="1472006"/>
            <a:chOff x="38100" y="1834291"/>
            <a:chExt cx="6159500" cy="1472006"/>
          </a:xfrm>
        </p:grpSpPr>
        <p:cxnSp>
          <p:nvCxnSpPr>
            <p:cNvPr id="33" name="Rett linje 32"/>
            <p:cNvCxnSpPr/>
            <p:nvPr/>
          </p:nvCxnSpPr>
          <p:spPr>
            <a:xfrm flipH="1">
              <a:off x="546100" y="3078947"/>
              <a:ext cx="56515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tt linje 28"/>
            <p:cNvCxnSpPr/>
            <p:nvPr/>
          </p:nvCxnSpPr>
          <p:spPr>
            <a:xfrm flipH="1">
              <a:off x="657455" y="2209800"/>
              <a:ext cx="5540145" cy="25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933770" y="1844285"/>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80322" y="1848069"/>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64971" y="1844284"/>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30571" y="1844284"/>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396171" y="1850698"/>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242723" y="1844285"/>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907954"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92603"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10" name="TekstSylinder 9"/>
            <p:cNvSpPr txBox="1"/>
            <p:nvPr/>
          </p:nvSpPr>
          <p:spPr>
            <a:xfrm>
              <a:off x="938940" y="1836922"/>
              <a:ext cx="431528" cy="215444"/>
            </a:xfrm>
            <a:prstGeom prst="rect">
              <a:avLst/>
            </a:prstGeom>
            <a:noFill/>
          </p:spPr>
          <p:txBody>
            <a:bodyPr wrap="none" rtlCol="0">
              <a:spAutoFit/>
            </a:bodyPr>
            <a:lstStyle/>
            <a:p>
              <a:r>
                <a:rPr lang="nb-NO" sz="800" dirty="0">
                  <a:latin typeface="Helvetica Neue LT Com"/>
                </a:rPr>
                <a:t>252w</a:t>
              </a:r>
            </a:p>
          </p:txBody>
        </p:sp>
        <p:sp>
          <p:nvSpPr>
            <p:cNvPr id="11" name="TekstSylinder 10"/>
            <p:cNvSpPr txBox="1"/>
            <p:nvPr/>
          </p:nvSpPr>
          <p:spPr>
            <a:xfrm>
              <a:off x="1785492" y="1844490"/>
              <a:ext cx="431528" cy="215444"/>
            </a:xfrm>
            <a:prstGeom prst="rect">
              <a:avLst/>
            </a:prstGeom>
            <a:noFill/>
          </p:spPr>
          <p:txBody>
            <a:bodyPr wrap="none" rtlCol="0">
              <a:spAutoFit/>
            </a:bodyPr>
            <a:lstStyle/>
            <a:p>
              <a:r>
                <a:rPr lang="nb-NO" sz="800" dirty="0">
                  <a:latin typeface="Helvetica Neue LT Com"/>
                </a:rPr>
                <a:t>251w</a:t>
              </a:r>
            </a:p>
          </p:txBody>
        </p:sp>
        <p:sp>
          <p:nvSpPr>
            <p:cNvPr id="12" name="TekstSylinder 11"/>
            <p:cNvSpPr txBox="1"/>
            <p:nvPr/>
          </p:nvSpPr>
          <p:spPr>
            <a:xfrm>
              <a:off x="2670141" y="1834291"/>
              <a:ext cx="431528" cy="215444"/>
            </a:xfrm>
            <a:prstGeom prst="rect">
              <a:avLst/>
            </a:prstGeom>
            <a:noFill/>
          </p:spPr>
          <p:txBody>
            <a:bodyPr wrap="none" rtlCol="0">
              <a:spAutoFit/>
            </a:bodyPr>
            <a:lstStyle/>
            <a:p>
              <a:r>
                <a:rPr lang="nb-NO" sz="800" dirty="0">
                  <a:latin typeface="Helvetica Neue LT Com"/>
                </a:rPr>
                <a:t>250w</a:t>
              </a:r>
            </a:p>
          </p:txBody>
        </p:sp>
        <p:sp>
          <p:nvSpPr>
            <p:cNvPr id="13" name="TekstSylinder 12"/>
            <p:cNvSpPr txBox="1"/>
            <p:nvPr/>
          </p:nvSpPr>
          <p:spPr>
            <a:xfrm>
              <a:off x="3535741" y="1834291"/>
              <a:ext cx="431528" cy="215444"/>
            </a:xfrm>
            <a:prstGeom prst="rect">
              <a:avLst/>
            </a:prstGeom>
            <a:noFill/>
          </p:spPr>
          <p:txBody>
            <a:bodyPr wrap="none" rtlCol="0">
              <a:spAutoFit/>
            </a:bodyPr>
            <a:lstStyle/>
            <a:p>
              <a:r>
                <a:rPr lang="nb-NO" sz="800" dirty="0">
                  <a:latin typeface="Helvetica Neue LT Com"/>
                </a:rPr>
                <a:t>257w</a:t>
              </a:r>
            </a:p>
          </p:txBody>
        </p:sp>
        <p:sp>
          <p:nvSpPr>
            <p:cNvPr id="14" name="TekstSylinder 13"/>
            <p:cNvSpPr txBox="1"/>
            <p:nvPr/>
          </p:nvSpPr>
          <p:spPr>
            <a:xfrm>
              <a:off x="4398309" y="1834291"/>
              <a:ext cx="431528" cy="215444"/>
            </a:xfrm>
            <a:prstGeom prst="rect">
              <a:avLst/>
            </a:prstGeom>
            <a:noFill/>
          </p:spPr>
          <p:txBody>
            <a:bodyPr wrap="none" rtlCol="0">
              <a:spAutoFit/>
            </a:bodyPr>
            <a:lstStyle/>
            <a:p>
              <a:r>
                <a:rPr lang="nb-NO" sz="800" dirty="0">
                  <a:latin typeface="Helvetica Neue LT Com"/>
                </a:rPr>
                <a:t>252w</a:t>
              </a:r>
            </a:p>
          </p:txBody>
        </p:sp>
        <p:sp>
          <p:nvSpPr>
            <p:cNvPr id="15" name="TekstSylinder 14"/>
            <p:cNvSpPr txBox="1"/>
            <p:nvPr/>
          </p:nvSpPr>
          <p:spPr>
            <a:xfrm>
              <a:off x="5244861" y="1847119"/>
              <a:ext cx="431528" cy="215444"/>
            </a:xfrm>
            <a:prstGeom prst="rect">
              <a:avLst/>
            </a:prstGeom>
            <a:noFill/>
          </p:spPr>
          <p:txBody>
            <a:bodyPr wrap="none" rtlCol="0">
              <a:spAutoFit/>
            </a:bodyPr>
            <a:lstStyle/>
            <a:p>
              <a:r>
                <a:rPr lang="nb-NO" sz="800" dirty="0">
                  <a:latin typeface="Helvetica Neue LT Com"/>
                </a:rPr>
                <a:t>259w</a:t>
              </a:r>
            </a:p>
          </p:txBody>
        </p:sp>
        <p:sp>
          <p:nvSpPr>
            <p:cNvPr id="16" name="TekstSylinder 15"/>
            <p:cNvSpPr txBox="1"/>
            <p:nvPr/>
          </p:nvSpPr>
          <p:spPr>
            <a:xfrm>
              <a:off x="913124" y="2648983"/>
              <a:ext cx="431528" cy="215444"/>
            </a:xfrm>
            <a:prstGeom prst="rect">
              <a:avLst/>
            </a:prstGeom>
            <a:noFill/>
          </p:spPr>
          <p:txBody>
            <a:bodyPr wrap="none" rtlCol="0">
              <a:spAutoFit/>
            </a:bodyPr>
            <a:lstStyle/>
            <a:p>
              <a:r>
                <a:rPr lang="nb-NO" sz="800" dirty="0">
                  <a:latin typeface="Helvetica Neue LT Com"/>
                </a:rPr>
                <a:t>252w</a:t>
              </a:r>
            </a:p>
          </p:txBody>
        </p:sp>
        <p:sp>
          <p:nvSpPr>
            <p:cNvPr id="17" name="TekstSylinder 16"/>
            <p:cNvSpPr txBox="1"/>
            <p:nvPr/>
          </p:nvSpPr>
          <p:spPr>
            <a:xfrm>
              <a:off x="1797773" y="2648983"/>
              <a:ext cx="431528" cy="215444"/>
            </a:xfrm>
            <a:prstGeom prst="rect">
              <a:avLst/>
            </a:prstGeom>
            <a:noFill/>
          </p:spPr>
          <p:txBody>
            <a:bodyPr wrap="none" rtlCol="0">
              <a:spAutoFit/>
            </a:bodyPr>
            <a:lstStyle/>
            <a:p>
              <a:r>
                <a:rPr lang="nb-NO" sz="800" dirty="0">
                  <a:latin typeface="Helvetica Neue LT Com"/>
                </a:rPr>
                <a:t>250w</a:t>
              </a:r>
            </a:p>
          </p:txBody>
        </p:sp>
        <p:pic>
          <p:nvPicPr>
            <p:cNvPr id="2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77252"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61901"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22" name="TekstSylinder 21"/>
            <p:cNvSpPr txBox="1"/>
            <p:nvPr/>
          </p:nvSpPr>
          <p:spPr>
            <a:xfrm>
              <a:off x="2682422" y="2648983"/>
              <a:ext cx="431528" cy="215444"/>
            </a:xfrm>
            <a:prstGeom prst="rect">
              <a:avLst/>
            </a:prstGeom>
            <a:noFill/>
          </p:spPr>
          <p:txBody>
            <a:bodyPr wrap="none" rtlCol="0">
              <a:spAutoFit/>
            </a:bodyPr>
            <a:lstStyle/>
            <a:p>
              <a:r>
                <a:rPr lang="nb-NO" sz="800" dirty="0">
                  <a:latin typeface="Helvetica Neue LT Com"/>
                </a:rPr>
                <a:t>253w</a:t>
              </a:r>
            </a:p>
          </p:txBody>
        </p:sp>
        <p:sp>
          <p:nvSpPr>
            <p:cNvPr id="23" name="TekstSylinder 22"/>
            <p:cNvSpPr txBox="1"/>
            <p:nvPr/>
          </p:nvSpPr>
          <p:spPr>
            <a:xfrm>
              <a:off x="3567071" y="2648983"/>
              <a:ext cx="431528" cy="215444"/>
            </a:xfrm>
            <a:prstGeom prst="rect">
              <a:avLst/>
            </a:prstGeom>
            <a:noFill/>
          </p:spPr>
          <p:txBody>
            <a:bodyPr wrap="none" rtlCol="0">
              <a:spAutoFit/>
            </a:bodyPr>
            <a:lstStyle/>
            <a:p>
              <a:r>
                <a:rPr lang="nb-NO" sz="800" dirty="0">
                  <a:latin typeface="Helvetica Neue LT Com"/>
                </a:rPr>
                <a:t>256w</a:t>
              </a:r>
            </a:p>
          </p:txBody>
        </p:sp>
        <p:pic>
          <p:nvPicPr>
            <p:cNvPr id="24"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427501"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312150"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26" name="TekstSylinder 25"/>
            <p:cNvSpPr txBox="1"/>
            <p:nvPr/>
          </p:nvSpPr>
          <p:spPr>
            <a:xfrm>
              <a:off x="4432671" y="2648983"/>
              <a:ext cx="431528" cy="215444"/>
            </a:xfrm>
            <a:prstGeom prst="rect">
              <a:avLst/>
            </a:prstGeom>
            <a:noFill/>
          </p:spPr>
          <p:txBody>
            <a:bodyPr wrap="none" rtlCol="0">
              <a:spAutoFit/>
            </a:bodyPr>
            <a:lstStyle/>
            <a:p>
              <a:r>
                <a:rPr lang="nb-NO" sz="800" dirty="0">
                  <a:latin typeface="Helvetica Neue LT Com"/>
                </a:rPr>
                <a:t>256w</a:t>
              </a:r>
            </a:p>
          </p:txBody>
        </p:sp>
        <p:sp>
          <p:nvSpPr>
            <p:cNvPr id="27" name="TekstSylinder 26"/>
            <p:cNvSpPr txBox="1"/>
            <p:nvPr/>
          </p:nvSpPr>
          <p:spPr>
            <a:xfrm>
              <a:off x="5317320" y="2648983"/>
              <a:ext cx="431528" cy="215444"/>
            </a:xfrm>
            <a:prstGeom prst="rect">
              <a:avLst/>
            </a:prstGeom>
            <a:noFill/>
          </p:spPr>
          <p:txBody>
            <a:bodyPr wrap="none" rtlCol="0">
              <a:spAutoFit/>
            </a:bodyPr>
            <a:lstStyle/>
            <a:p>
              <a:r>
                <a:rPr lang="nb-NO" sz="800" dirty="0">
                  <a:latin typeface="Helvetica Neue LT Com"/>
                </a:rPr>
                <a:t>250w</a:t>
              </a:r>
            </a:p>
          </p:txBody>
        </p:sp>
        <p:sp>
          <p:nvSpPr>
            <p:cNvPr id="34" name="Frihåndsform 33"/>
            <p:cNvSpPr/>
            <p:nvPr/>
          </p:nvSpPr>
          <p:spPr>
            <a:xfrm>
              <a:off x="38100" y="2232660"/>
              <a:ext cx="624840" cy="853446"/>
            </a:xfrm>
            <a:custGeom>
              <a:avLst/>
              <a:gdLst>
                <a:gd name="connsiteX0" fmla="*/ 624840 w 624840"/>
                <a:gd name="connsiteY0" fmla="*/ 0 h 853446"/>
                <a:gd name="connsiteX1" fmla="*/ 472440 w 624840"/>
                <a:gd name="connsiteY1" fmla="*/ 15240 h 853446"/>
                <a:gd name="connsiteX2" fmla="*/ 449580 w 624840"/>
                <a:gd name="connsiteY2" fmla="*/ 22860 h 853446"/>
                <a:gd name="connsiteX3" fmla="*/ 373380 w 624840"/>
                <a:gd name="connsiteY3" fmla="*/ 38100 h 853446"/>
                <a:gd name="connsiteX4" fmla="*/ 327660 w 624840"/>
                <a:gd name="connsiteY4" fmla="*/ 53340 h 853446"/>
                <a:gd name="connsiteX5" fmla="*/ 304800 w 624840"/>
                <a:gd name="connsiteY5" fmla="*/ 60960 h 853446"/>
                <a:gd name="connsiteX6" fmla="*/ 274320 w 624840"/>
                <a:gd name="connsiteY6" fmla="*/ 76200 h 853446"/>
                <a:gd name="connsiteX7" fmla="*/ 251460 w 624840"/>
                <a:gd name="connsiteY7" fmla="*/ 91440 h 853446"/>
                <a:gd name="connsiteX8" fmla="*/ 228600 w 624840"/>
                <a:gd name="connsiteY8" fmla="*/ 99060 h 853446"/>
                <a:gd name="connsiteX9" fmla="*/ 205740 w 624840"/>
                <a:gd name="connsiteY9" fmla="*/ 121920 h 853446"/>
                <a:gd name="connsiteX10" fmla="*/ 160020 w 624840"/>
                <a:gd name="connsiteY10" fmla="*/ 160020 h 853446"/>
                <a:gd name="connsiteX11" fmla="*/ 137160 w 624840"/>
                <a:gd name="connsiteY11" fmla="*/ 190500 h 853446"/>
                <a:gd name="connsiteX12" fmla="*/ 121920 w 624840"/>
                <a:gd name="connsiteY12" fmla="*/ 213360 h 853446"/>
                <a:gd name="connsiteX13" fmla="*/ 76200 w 624840"/>
                <a:gd name="connsiteY13" fmla="*/ 251460 h 853446"/>
                <a:gd name="connsiteX14" fmla="*/ 53340 w 624840"/>
                <a:gd name="connsiteY14" fmla="*/ 297180 h 853446"/>
                <a:gd name="connsiteX15" fmla="*/ 22860 w 624840"/>
                <a:gd name="connsiteY15" fmla="*/ 342900 h 853446"/>
                <a:gd name="connsiteX16" fmla="*/ 15240 w 624840"/>
                <a:gd name="connsiteY16" fmla="*/ 381000 h 853446"/>
                <a:gd name="connsiteX17" fmla="*/ 7620 w 624840"/>
                <a:gd name="connsiteY17" fmla="*/ 403860 h 853446"/>
                <a:gd name="connsiteX18" fmla="*/ 0 w 624840"/>
                <a:gd name="connsiteY18" fmla="*/ 449580 h 853446"/>
                <a:gd name="connsiteX19" fmla="*/ 7620 w 624840"/>
                <a:gd name="connsiteY19" fmla="*/ 617220 h 853446"/>
                <a:gd name="connsiteX20" fmla="*/ 15240 w 624840"/>
                <a:gd name="connsiteY20" fmla="*/ 640080 h 853446"/>
                <a:gd name="connsiteX21" fmla="*/ 38100 w 624840"/>
                <a:gd name="connsiteY21" fmla="*/ 716280 h 853446"/>
                <a:gd name="connsiteX22" fmla="*/ 68580 w 624840"/>
                <a:gd name="connsiteY22" fmla="*/ 762000 h 853446"/>
                <a:gd name="connsiteX23" fmla="*/ 91440 w 624840"/>
                <a:gd name="connsiteY23" fmla="*/ 769620 h 853446"/>
                <a:gd name="connsiteX24" fmla="*/ 190500 w 624840"/>
                <a:gd name="connsiteY24" fmla="*/ 784860 h 853446"/>
                <a:gd name="connsiteX25" fmla="*/ 220980 w 624840"/>
                <a:gd name="connsiteY25" fmla="*/ 792480 h 853446"/>
                <a:gd name="connsiteX26" fmla="*/ 266700 w 624840"/>
                <a:gd name="connsiteY26" fmla="*/ 807720 h 853446"/>
                <a:gd name="connsiteX27" fmla="*/ 312420 w 624840"/>
                <a:gd name="connsiteY27" fmla="*/ 815340 h 853446"/>
                <a:gd name="connsiteX28" fmla="*/ 350520 w 624840"/>
                <a:gd name="connsiteY28" fmla="*/ 822960 h 853446"/>
                <a:gd name="connsiteX29" fmla="*/ 472440 w 624840"/>
                <a:gd name="connsiteY29" fmla="*/ 838200 h 853446"/>
                <a:gd name="connsiteX30" fmla="*/ 525780 w 624840"/>
                <a:gd name="connsiteY30" fmla="*/ 853440 h 85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24840" h="853446">
                  <a:moveTo>
                    <a:pt x="624840" y="0"/>
                  </a:moveTo>
                  <a:cubicBezTo>
                    <a:pt x="604399" y="1858"/>
                    <a:pt x="498164" y="10953"/>
                    <a:pt x="472440" y="15240"/>
                  </a:cubicBezTo>
                  <a:cubicBezTo>
                    <a:pt x="464517" y="16560"/>
                    <a:pt x="457421" y="21118"/>
                    <a:pt x="449580" y="22860"/>
                  </a:cubicBezTo>
                  <a:cubicBezTo>
                    <a:pt x="396617" y="34630"/>
                    <a:pt x="416757" y="25087"/>
                    <a:pt x="373380" y="38100"/>
                  </a:cubicBezTo>
                  <a:cubicBezTo>
                    <a:pt x="357993" y="42716"/>
                    <a:pt x="342900" y="48260"/>
                    <a:pt x="327660" y="53340"/>
                  </a:cubicBezTo>
                  <a:cubicBezTo>
                    <a:pt x="320040" y="55880"/>
                    <a:pt x="311984" y="57368"/>
                    <a:pt x="304800" y="60960"/>
                  </a:cubicBezTo>
                  <a:cubicBezTo>
                    <a:pt x="294640" y="66040"/>
                    <a:pt x="284183" y="70564"/>
                    <a:pt x="274320" y="76200"/>
                  </a:cubicBezTo>
                  <a:cubicBezTo>
                    <a:pt x="266369" y="80744"/>
                    <a:pt x="259651" y="87344"/>
                    <a:pt x="251460" y="91440"/>
                  </a:cubicBezTo>
                  <a:cubicBezTo>
                    <a:pt x="244276" y="95032"/>
                    <a:pt x="236220" y="96520"/>
                    <a:pt x="228600" y="99060"/>
                  </a:cubicBezTo>
                  <a:cubicBezTo>
                    <a:pt x="220980" y="106680"/>
                    <a:pt x="214019" y="115021"/>
                    <a:pt x="205740" y="121920"/>
                  </a:cubicBezTo>
                  <a:cubicBezTo>
                    <a:pt x="170466" y="151315"/>
                    <a:pt x="193413" y="121062"/>
                    <a:pt x="160020" y="160020"/>
                  </a:cubicBezTo>
                  <a:cubicBezTo>
                    <a:pt x="151755" y="169663"/>
                    <a:pt x="144542" y="180166"/>
                    <a:pt x="137160" y="190500"/>
                  </a:cubicBezTo>
                  <a:cubicBezTo>
                    <a:pt x="131837" y="197952"/>
                    <a:pt x="127783" y="206325"/>
                    <a:pt x="121920" y="213360"/>
                  </a:cubicBezTo>
                  <a:cubicBezTo>
                    <a:pt x="103585" y="235362"/>
                    <a:pt x="98677" y="236475"/>
                    <a:pt x="76200" y="251460"/>
                  </a:cubicBezTo>
                  <a:cubicBezTo>
                    <a:pt x="57047" y="308919"/>
                    <a:pt x="82883" y="238094"/>
                    <a:pt x="53340" y="297180"/>
                  </a:cubicBezTo>
                  <a:cubicBezTo>
                    <a:pt x="31284" y="341291"/>
                    <a:pt x="66195" y="299565"/>
                    <a:pt x="22860" y="342900"/>
                  </a:cubicBezTo>
                  <a:cubicBezTo>
                    <a:pt x="20320" y="355600"/>
                    <a:pt x="18381" y="368435"/>
                    <a:pt x="15240" y="381000"/>
                  </a:cubicBezTo>
                  <a:cubicBezTo>
                    <a:pt x="13292" y="388792"/>
                    <a:pt x="9362" y="396019"/>
                    <a:pt x="7620" y="403860"/>
                  </a:cubicBezTo>
                  <a:cubicBezTo>
                    <a:pt x="4268" y="418942"/>
                    <a:pt x="2540" y="434340"/>
                    <a:pt x="0" y="449580"/>
                  </a:cubicBezTo>
                  <a:cubicBezTo>
                    <a:pt x="2540" y="505460"/>
                    <a:pt x="3159" y="561460"/>
                    <a:pt x="7620" y="617220"/>
                  </a:cubicBezTo>
                  <a:cubicBezTo>
                    <a:pt x="8261" y="625227"/>
                    <a:pt x="13033" y="632357"/>
                    <a:pt x="15240" y="640080"/>
                  </a:cubicBezTo>
                  <a:cubicBezTo>
                    <a:pt x="38272" y="720693"/>
                    <a:pt x="1883" y="607630"/>
                    <a:pt x="38100" y="716280"/>
                  </a:cubicBezTo>
                  <a:cubicBezTo>
                    <a:pt x="46089" y="740247"/>
                    <a:pt x="44117" y="745692"/>
                    <a:pt x="68580" y="762000"/>
                  </a:cubicBezTo>
                  <a:cubicBezTo>
                    <a:pt x="75263" y="766455"/>
                    <a:pt x="83717" y="767413"/>
                    <a:pt x="91440" y="769620"/>
                  </a:cubicBezTo>
                  <a:cubicBezTo>
                    <a:pt x="133435" y="781619"/>
                    <a:pt x="135228" y="778719"/>
                    <a:pt x="190500" y="784860"/>
                  </a:cubicBezTo>
                  <a:cubicBezTo>
                    <a:pt x="200660" y="787400"/>
                    <a:pt x="210949" y="789471"/>
                    <a:pt x="220980" y="792480"/>
                  </a:cubicBezTo>
                  <a:cubicBezTo>
                    <a:pt x="236367" y="797096"/>
                    <a:pt x="250854" y="805079"/>
                    <a:pt x="266700" y="807720"/>
                  </a:cubicBezTo>
                  <a:lnTo>
                    <a:pt x="312420" y="815340"/>
                  </a:lnTo>
                  <a:cubicBezTo>
                    <a:pt x="325163" y="817657"/>
                    <a:pt x="337745" y="820831"/>
                    <a:pt x="350520" y="822960"/>
                  </a:cubicBezTo>
                  <a:cubicBezTo>
                    <a:pt x="394011" y="830209"/>
                    <a:pt x="427781" y="833238"/>
                    <a:pt x="472440" y="838200"/>
                  </a:cubicBezTo>
                  <a:cubicBezTo>
                    <a:pt x="520570" y="854243"/>
                    <a:pt x="502096" y="853440"/>
                    <a:pt x="525780" y="85344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
        <p:nvSpPr>
          <p:cNvPr id="35" name="TekstSylinder 34"/>
          <p:cNvSpPr txBox="1"/>
          <p:nvPr/>
        </p:nvSpPr>
        <p:spPr>
          <a:xfrm>
            <a:off x="6421569" y="2336217"/>
            <a:ext cx="857927" cy="646331"/>
          </a:xfrm>
          <a:prstGeom prst="rect">
            <a:avLst/>
          </a:prstGeom>
          <a:noFill/>
        </p:spPr>
        <p:txBody>
          <a:bodyPr wrap="none" rtlCol="0">
            <a:spAutoFit/>
          </a:bodyPr>
          <a:lstStyle/>
          <a:p>
            <a:r>
              <a:rPr lang="nb-NO" dirty="0"/>
              <a:t>465,6V</a:t>
            </a:r>
          </a:p>
          <a:p>
            <a:r>
              <a:rPr lang="nb-NO" dirty="0"/>
              <a:t>3000W</a:t>
            </a:r>
          </a:p>
        </p:txBody>
      </p:sp>
      <p:grpSp>
        <p:nvGrpSpPr>
          <p:cNvPr id="87" name="Gruppe 86"/>
          <p:cNvGrpSpPr/>
          <p:nvPr/>
        </p:nvGrpSpPr>
        <p:grpSpPr>
          <a:xfrm>
            <a:off x="25819" y="3826789"/>
            <a:ext cx="6159500" cy="1471512"/>
            <a:chOff x="25819" y="3826789"/>
            <a:chExt cx="6159500" cy="1471512"/>
          </a:xfrm>
        </p:grpSpPr>
        <p:cxnSp>
          <p:nvCxnSpPr>
            <p:cNvPr id="57" name="Rett linje 56"/>
            <p:cNvCxnSpPr/>
            <p:nvPr/>
          </p:nvCxnSpPr>
          <p:spPr>
            <a:xfrm flipH="1">
              <a:off x="533819" y="5070951"/>
              <a:ext cx="56515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Rett linje 57"/>
            <p:cNvCxnSpPr/>
            <p:nvPr/>
          </p:nvCxnSpPr>
          <p:spPr>
            <a:xfrm flipH="1">
              <a:off x="645174" y="4201804"/>
              <a:ext cx="5540145" cy="25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9"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921489" y="3836289"/>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68041" y="384007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52690" y="3836288"/>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18290" y="3836288"/>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383890" y="3842702"/>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230442" y="3836289"/>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895673" y="4644567"/>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80322" y="4638152"/>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67" name="TekstSylinder 66"/>
            <p:cNvSpPr txBox="1"/>
            <p:nvPr/>
          </p:nvSpPr>
          <p:spPr>
            <a:xfrm>
              <a:off x="751763" y="3828458"/>
              <a:ext cx="729687" cy="215444"/>
            </a:xfrm>
            <a:prstGeom prst="rect">
              <a:avLst/>
            </a:prstGeom>
            <a:noFill/>
          </p:spPr>
          <p:txBody>
            <a:bodyPr wrap="none" rtlCol="0">
              <a:spAutoFit/>
            </a:bodyPr>
            <a:lstStyle/>
            <a:p>
              <a:r>
                <a:rPr lang="nb-NO" sz="800" dirty="0">
                  <a:latin typeface="Helvetica Neue LT Com"/>
                </a:rPr>
                <a:t>252w -0,4%</a:t>
              </a:r>
            </a:p>
          </p:txBody>
        </p:sp>
        <p:sp>
          <p:nvSpPr>
            <p:cNvPr id="68" name="TekstSylinder 67"/>
            <p:cNvSpPr txBox="1"/>
            <p:nvPr/>
          </p:nvSpPr>
          <p:spPr>
            <a:xfrm>
              <a:off x="1624131" y="3827158"/>
              <a:ext cx="729687" cy="215444"/>
            </a:xfrm>
            <a:prstGeom prst="rect">
              <a:avLst/>
            </a:prstGeom>
            <a:noFill/>
          </p:spPr>
          <p:txBody>
            <a:bodyPr wrap="none" rtlCol="0">
              <a:spAutoFit/>
            </a:bodyPr>
            <a:lstStyle/>
            <a:p>
              <a:r>
                <a:rPr lang="nb-NO" sz="800" dirty="0">
                  <a:latin typeface="Helvetica Neue LT Com"/>
                </a:rPr>
                <a:t>251w -0,2%</a:t>
              </a:r>
            </a:p>
          </p:txBody>
        </p:sp>
        <p:sp>
          <p:nvSpPr>
            <p:cNvPr id="69" name="TekstSylinder 68"/>
            <p:cNvSpPr txBox="1"/>
            <p:nvPr/>
          </p:nvSpPr>
          <p:spPr>
            <a:xfrm>
              <a:off x="2510150" y="3826789"/>
              <a:ext cx="729687" cy="215444"/>
            </a:xfrm>
            <a:prstGeom prst="rect">
              <a:avLst/>
            </a:prstGeom>
            <a:noFill/>
          </p:spPr>
          <p:txBody>
            <a:bodyPr wrap="none" rtlCol="0">
              <a:spAutoFit/>
            </a:bodyPr>
            <a:lstStyle/>
            <a:p>
              <a:r>
                <a:rPr lang="nb-NO" sz="800" dirty="0">
                  <a:latin typeface="Helvetica Neue LT Com"/>
                </a:rPr>
                <a:t>250w -0,6%</a:t>
              </a:r>
            </a:p>
          </p:txBody>
        </p:sp>
        <p:sp>
          <p:nvSpPr>
            <p:cNvPr id="70" name="TekstSylinder 69"/>
            <p:cNvSpPr txBox="1"/>
            <p:nvPr/>
          </p:nvSpPr>
          <p:spPr>
            <a:xfrm>
              <a:off x="3370715" y="3833632"/>
              <a:ext cx="729687" cy="215444"/>
            </a:xfrm>
            <a:prstGeom prst="rect">
              <a:avLst/>
            </a:prstGeom>
            <a:noFill/>
          </p:spPr>
          <p:txBody>
            <a:bodyPr wrap="none" rtlCol="0">
              <a:spAutoFit/>
            </a:bodyPr>
            <a:lstStyle/>
            <a:p>
              <a:r>
                <a:rPr lang="nb-NO" sz="800" dirty="0">
                  <a:latin typeface="Helvetica Neue LT Com"/>
                </a:rPr>
                <a:t>257w -0,1%</a:t>
              </a:r>
            </a:p>
          </p:txBody>
        </p:sp>
        <p:sp>
          <p:nvSpPr>
            <p:cNvPr id="71" name="TekstSylinder 70"/>
            <p:cNvSpPr txBox="1"/>
            <p:nvPr/>
          </p:nvSpPr>
          <p:spPr>
            <a:xfrm>
              <a:off x="4241351" y="3826789"/>
              <a:ext cx="729687" cy="215444"/>
            </a:xfrm>
            <a:prstGeom prst="rect">
              <a:avLst/>
            </a:prstGeom>
            <a:noFill/>
          </p:spPr>
          <p:txBody>
            <a:bodyPr wrap="none" rtlCol="0">
              <a:spAutoFit/>
            </a:bodyPr>
            <a:lstStyle/>
            <a:p>
              <a:r>
                <a:rPr lang="nb-NO" sz="800" dirty="0">
                  <a:latin typeface="Helvetica Neue LT Com"/>
                </a:rPr>
                <a:t>252w -0,3%</a:t>
              </a:r>
            </a:p>
          </p:txBody>
        </p:sp>
        <p:sp>
          <p:nvSpPr>
            <p:cNvPr id="72" name="TekstSylinder 71"/>
            <p:cNvSpPr txBox="1"/>
            <p:nvPr/>
          </p:nvSpPr>
          <p:spPr>
            <a:xfrm>
              <a:off x="5095420" y="3839123"/>
              <a:ext cx="729687" cy="215444"/>
            </a:xfrm>
            <a:prstGeom prst="rect">
              <a:avLst/>
            </a:prstGeom>
            <a:noFill/>
          </p:spPr>
          <p:txBody>
            <a:bodyPr wrap="none" rtlCol="0">
              <a:spAutoFit/>
            </a:bodyPr>
            <a:lstStyle/>
            <a:p>
              <a:r>
                <a:rPr lang="nb-NO" sz="800" dirty="0">
                  <a:latin typeface="Helvetica Neue LT Com"/>
                </a:rPr>
                <a:t>259w -0,9%</a:t>
              </a:r>
            </a:p>
          </p:txBody>
        </p:sp>
        <p:sp>
          <p:nvSpPr>
            <p:cNvPr id="73" name="TekstSylinder 72"/>
            <p:cNvSpPr txBox="1"/>
            <p:nvPr/>
          </p:nvSpPr>
          <p:spPr>
            <a:xfrm>
              <a:off x="771303" y="4640987"/>
              <a:ext cx="729687" cy="215444"/>
            </a:xfrm>
            <a:prstGeom prst="rect">
              <a:avLst/>
            </a:prstGeom>
            <a:noFill/>
          </p:spPr>
          <p:txBody>
            <a:bodyPr wrap="none" rtlCol="0">
              <a:spAutoFit/>
            </a:bodyPr>
            <a:lstStyle/>
            <a:p>
              <a:r>
                <a:rPr lang="nb-NO" sz="800" dirty="0">
                  <a:latin typeface="Helvetica Neue LT Com"/>
                </a:rPr>
                <a:t>252w -0,4%</a:t>
              </a:r>
            </a:p>
          </p:txBody>
        </p:sp>
        <p:sp>
          <p:nvSpPr>
            <p:cNvPr id="74" name="TekstSylinder 73"/>
            <p:cNvSpPr txBox="1"/>
            <p:nvPr/>
          </p:nvSpPr>
          <p:spPr>
            <a:xfrm>
              <a:off x="1663572" y="4640987"/>
              <a:ext cx="729687" cy="215444"/>
            </a:xfrm>
            <a:prstGeom prst="rect">
              <a:avLst/>
            </a:prstGeom>
            <a:noFill/>
          </p:spPr>
          <p:txBody>
            <a:bodyPr wrap="none" rtlCol="0">
              <a:spAutoFit/>
            </a:bodyPr>
            <a:lstStyle/>
            <a:p>
              <a:r>
                <a:rPr lang="nb-NO" sz="800" dirty="0">
                  <a:latin typeface="Helvetica Neue LT Com"/>
                </a:rPr>
                <a:t>250w -1,0%</a:t>
              </a:r>
            </a:p>
          </p:txBody>
        </p:sp>
        <p:pic>
          <p:nvPicPr>
            <p:cNvPr id="7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64971" y="4644567"/>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49620" y="4638152"/>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77" name="TekstSylinder 76"/>
            <p:cNvSpPr txBox="1"/>
            <p:nvPr/>
          </p:nvSpPr>
          <p:spPr>
            <a:xfrm>
              <a:off x="2532981" y="4640987"/>
              <a:ext cx="729687" cy="215444"/>
            </a:xfrm>
            <a:prstGeom prst="rect">
              <a:avLst/>
            </a:prstGeom>
            <a:noFill/>
          </p:spPr>
          <p:txBody>
            <a:bodyPr wrap="none" rtlCol="0">
              <a:spAutoFit/>
            </a:bodyPr>
            <a:lstStyle/>
            <a:p>
              <a:r>
                <a:rPr lang="nb-NO" sz="800" dirty="0">
                  <a:latin typeface="Helvetica Neue LT Com"/>
                </a:rPr>
                <a:t>253w -0,3%</a:t>
              </a:r>
            </a:p>
          </p:txBody>
        </p:sp>
        <p:sp>
          <p:nvSpPr>
            <p:cNvPr id="78" name="TekstSylinder 77"/>
            <p:cNvSpPr txBox="1"/>
            <p:nvPr/>
          </p:nvSpPr>
          <p:spPr>
            <a:xfrm>
              <a:off x="3402390" y="4640987"/>
              <a:ext cx="729687" cy="215444"/>
            </a:xfrm>
            <a:prstGeom prst="rect">
              <a:avLst/>
            </a:prstGeom>
            <a:noFill/>
          </p:spPr>
          <p:txBody>
            <a:bodyPr wrap="none" rtlCol="0">
              <a:spAutoFit/>
            </a:bodyPr>
            <a:lstStyle/>
            <a:p>
              <a:r>
                <a:rPr lang="nb-NO" sz="800" dirty="0">
                  <a:latin typeface="Helvetica Neue LT Com"/>
                </a:rPr>
                <a:t>256w -0,4%</a:t>
              </a:r>
            </a:p>
          </p:txBody>
        </p:sp>
        <p:pic>
          <p:nvPicPr>
            <p:cNvPr id="79"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415220" y="4644567"/>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299869" y="4638152"/>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81" name="TekstSylinder 80"/>
            <p:cNvSpPr txBox="1"/>
            <p:nvPr/>
          </p:nvSpPr>
          <p:spPr>
            <a:xfrm>
              <a:off x="4283230" y="4640987"/>
              <a:ext cx="729687" cy="215444"/>
            </a:xfrm>
            <a:prstGeom prst="rect">
              <a:avLst/>
            </a:prstGeom>
            <a:noFill/>
          </p:spPr>
          <p:txBody>
            <a:bodyPr wrap="none" rtlCol="0">
              <a:spAutoFit/>
            </a:bodyPr>
            <a:lstStyle/>
            <a:p>
              <a:r>
                <a:rPr lang="nb-NO" sz="800" dirty="0">
                  <a:latin typeface="Helvetica Neue LT Com"/>
                </a:rPr>
                <a:t>256w -0,5%</a:t>
              </a:r>
            </a:p>
          </p:txBody>
        </p:sp>
        <p:sp>
          <p:nvSpPr>
            <p:cNvPr id="82" name="TekstSylinder 81"/>
            <p:cNvSpPr txBox="1"/>
            <p:nvPr/>
          </p:nvSpPr>
          <p:spPr>
            <a:xfrm>
              <a:off x="5152639" y="4640987"/>
              <a:ext cx="729687" cy="215444"/>
            </a:xfrm>
            <a:prstGeom prst="rect">
              <a:avLst/>
            </a:prstGeom>
            <a:noFill/>
          </p:spPr>
          <p:txBody>
            <a:bodyPr wrap="none" rtlCol="0">
              <a:spAutoFit/>
            </a:bodyPr>
            <a:lstStyle/>
            <a:p>
              <a:r>
                <a:rPr lang="nb-NO" sz="800" dirty="0">
                  <a:latin typeface="Helvetica Neue LT Com"/>
                </a:rPr>
                <a:t>250w -0,1%</a:t>
              </a:r>
            </a:p>
          </p:txBody>
        </p:sp>
        <p:sp>
          <p:nvSpPr>
            <p:cNvPr id="83" name="Frihåndsform 82"/>
            <p:cNvSpPr/>
            <p:nvPr/>
          </p:nvSpPr>
          <p:spPr>
            <a:xfrm>
              <a:off x="25819" y="4224664"/>
              <a:ext cx="624840" cy="853446"/>
            </a:xfrm>
            <a:custGeom>
              <a:avLst/>
              <a:gdLst>
                <a:gd name="connsiteX0" fmla="*/ 624840 w 624840"/>
                <a:gd name="connsiteY0" fmla="*/ 0 h 853446"/>
                <a:gd name="connsiteX1" fmla="*/ 472440 w 624840"/>
                <a:gd name="connsiteY1" fmla="*/ 15240 h 853446"/>
                <a:gd name="connsiteX2" fmla="*/ 449580 w 624840"/>
                <a:gd name="connsiteY2" fmla="*/ 22860 h 853446"/>
                <a:gd name="connsiteX3" fmla="*/ 373380 w 624840"/>
                <a:gd name="connsiteY3" fmla="*/ 38100 h 853446"/>
                <a:gd name="connsiteX4" fmla="*/ 327660 w 624840"/>
                <a:gd name="connsiteY4" fmla="*/ 53340 h 853446"/>
                <a:gd name="connsiteX5" fmla="*/ 304800 w 624840"/>
                <a:gd name="connsiteY5" fmla="*/ 60960 h 853446"/>
                <a:gd name="connsiteX6" fmla="*/ 274320 w 624840"/>
                <a:gd name="connsiteY6" fmla="*/ 76200 h 853446"/>
                <a:gd name="connsiteX7" fmla="*/ 251460 w 624840"/>
                <a:gd name="connsiteY7" fmla="*/ 91440 h 853446"/>
                <a:gd name="connsiteX8" fmla="*/ 228600 w 624840"/>
                <a:gd name="connsiteY8" fmla="*/ 99060 h 853446"/>
                <a:gd name="connsiteX9" fmla="*/ 205740 w 624840"/>
                <a:gd name="connsiteY9" fmla="*/ 121920 h 853446"/>
                <a:gd name="connsiteX10" fmla="*/ 160020 w 624840"/>
                <a:gd name="connsiteY10" fmla="*/ 160020 h 853446"/>
                <a:gd name="connsiteX11" fmla="*/ 137160 w 624840"/>
                <a:gd name="connsiteY11" fmla="*/ 190500 h 853446"/>
                <a:gd name="connsiteX12" fmla="*/ 121920 w 624840"/>
                <a:gd name="connsiteY12" fmla="*/ 213360 h 853446"/>
                <a:gd name="connsiteX13" fmla="*/ 76200 w 624840"/>
                <a:gd name="connsiteY13" fmla="*/ 251460 h 853446"/>
                <a:gd name="connsiteX14" fmla="*/ 53340 w 624840"/>
                <a:gd name="connsiteY14" fmla="*/ 297180 h 853446"/>
                <a:gd name="connsiteX15" fmla="*/ 22860 w 624840"/>
                <a:gd name="connsiteY15" fmla="*/ 342900 h 853446"/>
                <a:gd name="connsiteX16" fmla="*/ 15240 w 624840"/>
                <a:gd name="connsiteY16" fmla="*/ 381000 h 853446"/>
                <a:gd name="connsiteX17" fmla="*/ 7620 w 624840"/>
                <a:gd name="connsiteY17" fmla="*/ 403860 h 853446"/>
                <a:gd name="connsiteX18" fmla="*/ 0 w 624840"/>
                <a:gd name="connsiteY18" fmla="*/ 449580 h 853446"/>
                <a:gd name="connsiteX19" fmla="*/ 7620 w 624840"/>
                <a:gd name="connsiteY19" fmla="*/ 617220 h 853446"/>
                <a:gd name="connsiteX20" fmla="*/ 15240 w 624840"/>
                <a:gd name="connsiteY20" fmla="*/ 640080 h 853446"/>
                <a:gd name="connsiteX21" fmla="*/ 38100 w 624840"/>
                <a:gd name="connsiteY21" fmla="*/ 716280 h 853446"/>
                <a:gd name="connsiteX22" fmla="*/ 68580 w 624840"/>
                <a:gd name="connsiteY22" fmla="*/ 762000 h 853446"/>
                <a:gd name="connsiteX23" fmla="*/ 91440 w 624840"/>
                <a:gd name="connsiteY23" fmla="*/ 769620 h 853446"/>
                <a:gd name="connsiteX24" fmla="*/ 190500 w 624840"/>
                <a:gd name="connsiteY24" fmla="*/ 784860 h 853446"/>
                <a:gd name="connsiteX25" fmla="*/ 220980 w 624840"/>
                <a:gd name="connsiteY25" fmla="*/ 792480 h 853446"/>
                <a:gd name="connsiteX26" fmla="*/ 266700 w 624840"/>
                <a:gd name="connsiteY26" fmla="*/ 807720 h 853446"/>
                <a:gd name="connsiteX27" fmla="*/ 312420 w 624840"/>
                <a:gd name="connsiteY27" fmla="*/ 815340 h 853446"/>
                <a:gd name="connsiteX28" fmla="*/ 350520 w 624840"/>
                <a:gd name="connsiteY28" fmla="*/ 822960 h 853446"/>
                <a:gd name="connsiteX29" fmla="*/ 472440 w 624840"/>
                <a:gd name="connsiteY29" fmla="*/ 838200 h 853446"/>
                <a:gd name="connsiteX30" fmla="*/ 525780 w 624840"/>
                <a:gd name="connsiteY30" fmla="*/ 853440 h 85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24840" h="853446">
                  <a:moveTo>
                    <a:pt x="624840" y="0"/>
                  </a:moveTo>
                  <a:cubicBezTo>
                    <a:pt x="604399" y="1858"/>
                    <a:pt x="498164" y="10953"/>
                    <a:pt x="472440" y="15240"/>
                  </a:cubicBezTo>
                  <a:cubicBezTo>
                    <a:pt x="464517" y="16560"/>
                    <a:pt x="457421" y="21118"/>
                    <a:pt x="449580" y="22860"/>
                  </a:cubicBezTo>
                  <a:cubicBezTo>
                    <a:pt x="396617" y="34630"/>
                    <a:pt x="416757" y="25087"/>
                    <a:pt x="373380" y="38100"/>
                  </a:cubicBezTo>
                  <a:cubicBezTo>
                    <a:pt x="357993" y="42716"/>
                    <a:pt x="342900" y="48260"/>
                    <a:pt x="327660" y="53340"/>
                  </a:cubicBezTo>
                  <a:cubicBezTo>
                    <a:pt x="320040" y="55880"/>
                    <a:pt x="311984" y="57368"/>
                    <a:pt x="304800" y="60960"/>
                  </a:cubicBezTo>
                  <a:cubicBezTo>
                    <a:pt x="294640" y="66040"/>
                    <a:pt x="284183" y="70564"/>
                    <a:pt x="274320" y="76200"/>
                  </a:cubicBezTo>
                  <a:cubicBezTo>
                    <a:pt x="266369" y="80744"/>
                    <a:pt x="259651" y="87344"/>
                    <a:pt x="251460" y="91440"/>
                  </a:cubicBezTo>
                  <a:cubicBezTo>
                    <a:pt x="244276" y="95032"/>
                    <a:pt x="236220" y="96520"/>
                    <a:pt x="228600" y="99060"/>
                  </a:cubicBezTo>
                  <a:cubicBezTo>
                    <a:pt x="220980" y="106680"/>
                    <a:pt x="214019" y="115021"/>
                    <a:pt x="205740" y="121920"/>
                  </a:cubicBezTo>
                  <a:cubicBezTo>
                    <a:pt x="170466" y="151315"/>
                    <a:pt x="193413" y="121062"/>
                    <a:pt x="160020" y="160020"/>
                  </a:cubicBezTo>
                  <a:cubicBezTo>
                    <a:pt x="151755" y="169663"/>
                    <a:pt x="144542" y="180166"/>
                    <a:pt x="137160" y="190500"/>
                  </a:cubicBezTo>
                  <a:cubicBezTo>
                    <a:pt x="131837" y="197952"/>
                    <a:pt x="127783" y="206325"/>
                    <a:pt x="121920" y="213360"/>
                  </a:cubicBezTo>
                  <a:cubicBezTo>
                    <a:pt x="103585" y="235362"/>
                    <a:pt x="98677" y="236475"/>
                    <a:pt x="76200" y="251460"/>
                  </a:cubicBezTo>
                  <a:cubicBezTo>
                    <a:pt x="57047" y="308919"/>
                    <a:pt x="82883" y="238094"/>
                    <a:pt x="53340" y="297180"/>
                  </a:cubicBezTo>
                  <a:cubicBezTo>
                    <a:pt x="31284" y="341291"/>
                    <a:pt x="66195" y="299565"/>
                    <a:pt x="22860" y="342900"/>
                  </a:cubicBezTo>
                  <a:cubicBezTo>
                    <a:pt x="20320" y="355600"/>
                    <a:pt x="18381" y="368435"/>
                    <a:pt x="15240" y="381000"/>
                  </a:cubicBezTo>
                  <a:cubicBezTo>
                    <a:pt x="13292" y="388792"/>
                    <a:pt x="9362" y="396019"/>
                    <a:pt x="7620" y="403860"/>
                  </a:cubicBezTo>
                  <a:cubicBezTo>
                    <a:pt x="4268" y="418942"/>
                    <a:pt x="2540" y="434340"/>
                    <a:pt x="0" y="449580"/>
                  </a:cubicBezTo>
                  <a:cubicBezTo>
                    <a:pt x="2540" y="505460"/>
                    <a:pt x="3159" y="561460"/>
                    <a:pt x="7620" y="617220"/>
                  </a:cubicBezTo>
                  <a:cubicBezTo>
                    <a:pt x="8261" y="625227"/>
                    <a:pt x="13033" y="632357"/>
                    <a:pt x="15240" y="640080"/>
                  </a:cubicBezTo>
                  <a:cubicBezTo>
                    <a:pt x="38272" y="720693"/>
                    <a:pt x="1883" y="607630"/>
                    <a:pt x="38100" y="716280"/>
                  </a:cubicBezTo>
                  <a:cubicBezTo>
                    <a:pt x="46089" y="740247"/>
                    <a:pt x="44117" y="745692"/>
                    <a:pt x="68580" y="762000"/>
                  </a:cubicBezTo>
                  <a:cubicBezTo>
                    <a:pt x="75263" y="766455"/>
                    <a:pt x="83717" y="767413"/>
                    <a:pt x="91440" y="769620"/>
                  </a:cubicBezTo>
                  <a:cubicBezTo>
                    <a:pt x="133435" y="781619"/>
                    <a:pt x="135228" y="778719"/>
                    <a:pt x="190500" y="784860"/>
                  </a:cubicBezTo>
                  <a:cubicBezTo>
                    <a:pt x="200660" y="787400"/>
                    <a:pt x="210949" y="789471"/>
                    <a:pt x="220980" y="792480"/>
                  </a:cubicBezTo>
                  <a:cubicBezTo>
                    <a:pt x="236367" y="797096"/>
                    <a:pt x="250854" y="805079"/>
                    <a:pt x="266700" y="807720"/>
                  </a:cubicBezTo>
                  <a:lnTo>
                    <a:pt x="312420" y="815340"/>
                  </a:lnTo>
                  <a:cubicBezTo>
                    <a:pt x="325163" y="817657"/>
                    <a:pt x="337745" y="820831"/>
                    <a:pt x="350520" y="822960"/>
                  </a:cubicBezTo>
                  <a:cubicBezTo>
                    <a:pt x="394011" y="830209"/>
                    <a:pt x="427781" y="833238"/>
                    <a:pt x="472440" y="838200"/>
                  </a:cubicBezTo>
                  <a:cubicBezTo>
                    <a:pt x="520570" y="854243"/>
                    <a:pt x="502096" y="853440"/>
                    <a:pt x="525780" y="85344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
        <p:nvSpPr>
          <p:cNvPr id="85" name="TekstSylinder 84"/>
          <p:cNvSpPr txBox="1"/>
          <p:nvPr/>
        </p:nvSpPr>
        <p:spPr>
          <a:xfrm>
            <a:off x="6421569" y="4466721"/>
            <a:ext cx="1671163" cy="369332"/>
          </a:xfrm>
          <a:prstGeom prst="rect">
            <a:avLst/>
          </a:prstGeom>
          <a:noFill/>
        </p:spPr>
        <p:txBody>
          <a:bodyPr wrap="none" rtlCol="0">
            <a:spAutoFit/>
          </a:bodyPr>
          <a:lstStyle/>
          <a:p>
            <a:r>
              <a:rPr lang="nb-NO" dirty="0"/>
              <a:t>DEGENERERING</a:t>
            </a:r>
          </a:p>
        </p:txBody>
      </p:sp>
    </p:spTree>
    <p:extLst>
      <p:ext uri="{BB962C8B-B14F-4D97-AF65-F5344CB8AC3E}">
        <p14:creationId xmlns:p14="http://schemas.microsoft.com/office/powerpoint/2010/main" val="86811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anim calcmode="lin" valueType="num">
                                      <p:cBhvr>
                                        <p:cTn id="8" dur="1000" fill="hold"/>
                                        <p:tgtEl>
                                          <p:spTgt spid="86"/>
                                        </p:tgtEl>
                                        <p:attrNameLst>
                                          <p:attrName>ppt_x</p:attrName>
                                        </p:attrNameLst>
                                      </p:cBhvr>
                                      <p:tavLst>
                                        <p:tav tm="0">
                                          <p:val>
                                            <p:strVal val="#ppt_x"/>
                                          </p:val>
                                        </p:tav>
                                        <p:tav tm="100000">
                                          <p:val>
                                            <p:strVal val="#ppt_x"/>
                                          </p:val>
                                        </p:tav>
                                      </p:tavLst>
                                    </p:anim>
                                    <p:anim calcmode="lin" valueType="num">
                                      <p:cBhvr>
                                        <p:cTn id="9"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fade">
                                      <p:cBhvr>
                                        <p:cTn id="21" dur="1000"/>
                                        <p:tgtEl>
                                          <p:spTgt spid="85"/>
                                        </p:tgtEl>
                                      </p:cBhvr>
                                    </p:animEffect>
                                    <p:anim calcmode="lin" valueType="num">
                                      <p:cBhvr>
                                        <p:cTn id="22" dur="1000" fill="hold"/>
                                        <p:tgtEl>
                                          <p:spTgt spid="85"/>
                                        </p:tgtEl>
                                        <p:attrNameLst>
                                          <p:attrName>ppt_x</p:attrName>
                                        </p:attrNameLst>
                                      </p:cBhvr>
                                      <p:tavLst>
                                        <p:tav tm="0">
                                          <p:val>
                                            <p:strVal val="#ppt_x"/>
                                          </p:val>
                                        </p:tav>
                                        <p:tav tm="100000">
                                          <p:val>
                                            <p:strVal val="#ppt_x"/>
                                          </p:val>
                                        </p:tav>
                                      </p:tavLst>
                                    </p:anim>
                                    <p:anim calcmode="lin" valueType="num">
                                      <p:cBhvr>
                                        <p:cTn id="23"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1000"/>
                                        <p:tgtEl>
                                          <p:spTgt spid="87"/>
                                        </p:tgtEl>
                                      </p:cBhvr>
                                    </p:animEffect>
                                    <p:anim calcmode="lin" valueType="num">
                                      <p:cBhvr>
                                        <p:cTn id="29" dur="1000" fill="hold"/>
                                        <p:tgtEl>
                                          <p:spTgt spid="87"/>
                                        </p:tgtEl>
                                        <p:attrNameLst>
                                          <p:attrName>ppt_x</p:attrName>
                                        </p:attrNameLst>
                                      </p:cBhvr>
                                      <p:tavLst>
                                        <p:tav tm="0">
                                          <p:val>
                                            <p:strVal val="#ppt_x"/>
                                          </p:val>
                                        </p:tav>
                                        <p:tav tm="100000">
                                          <p:val>
                                            <p:strVal val="#ppt_x"/>
                                          </p:val>
                                        </p:tav>
                                      </p:tavLst>
                                    </p:anim>
                                    <p:anim calcmode="lin" valueType="num">
                                      <p:cBhvr>
                                        <p:cTn id="30"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8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ktangel 17"/>
          <p:cNvSpPr/>
          <p:nvPr/>
        </p:nvSpPr>
        <p:spPr>
          <a:xfrm>
            <a:off x="4770598" y="1231566"/>
            <a:ext cx="4373402" cy="461665"/>
          </a:xfrm>
          <a:prstGeom prst="rect">
            <a:avLst/>
          </a:prstGeom>
        </p:spPr>
        <p:txBody>
          <a:bodyPr wrap="square">
            <a:spAutoFit/>
          </a:bodyPr>
          <a:lstStyle/>
          <a:p>
            <a:r>
              <a:rPr lang="nb-NO" sz="1200" dirty="0" err="1">
                <a:solidFill>
                  <a:srgbClr val="5B5C60"/>
                </a:solidFill>
                <a:latin typeface="Helvetica Neue LT Com"/>
              </a:rPr>
              <a:t>Open-circuitVoltage</a:t>
            </a:r>
            <a:r>
              <a:rPr lang="nb-NO" sz="1200" dirty="0">
                <a:solidFill>
                  <a:srgbClr val="5B5C60"/>
                </a:solidFill>
                <a:latin typeface="Helvetica Neue LT Com"/>
              </a:rPr>
              <a:t>(</a:t>
            </a:r>
            <a:r>
              <a:rPr lang="nb-NO" sz="1200" dirty="0" err="1">
                <a:solidFill>
                  <a:srgbClr val="5B5C60"/>
                </a:solidFill>
                <a:latin typeface="Helvetica Neue LT Com"/>
              </a:rPr>
              <a:t>Voc</a:t>
            </a:r>
            <a:r>
              <a:rPr lang="nb-NO" sz="1200" dirty="0">
                <a:solidFill>
                  <a:srgbClr val="5B5C60"/>
                </a:solidFill>
                <a:latin typeface="Helvetica Neue LT Com"/>
              </a:rPr>
              <a:t>)	</a:t>
            </a:r>
            <a:r>
              <a:rPr lang="nb-NO" sz="1200" dirty="0">
                <a:latin typeface="Helvetica Neue LT Com"/>
              </a:rPr>
              <a:t>STC	 	NOCT</a:t>
            </a:r>
          </a:p>
          <a:p>
            <a:r>
              <a:rPr lang="nb-NO" sz="1200" dirty="0">
                <a:latin typeface="Helvetica Neue LT Com"/>
              </a:rPr>
              <a:t>				38,8		35,6</a:t>
            </a:r>
          </a:p>
        </p:txBody>
      </p:sp>
      <p:sp>
        <p:nvSpPr>
          <p:cNvPr id="19" name="TekstSylinder 18"/>
          <p:cNvSpPr txBox="1"/>
          <p:nvPr/>
        </p:nvSpPr>
        <p:spPr>
          <a:xfrm>
            <a:off x="4770598" y="948153"/>
            <a:ext cx="2502608" cy="276999"/>
          </a:xfrm>
          <a:prstGeom prst="rect">
            <a:avLst/>
          </a:prstGeom>
        </p:spPr>
        <p:txBody>
          <a:bodyPr wrap="square">
            <a:spAutoFit/>
          </a:bodyPr>
          <a:lstStyle>
            <a:defPPr>
              <a:defRPr lang="en-US"/>
            </a:defPPr>
            <a:lvl1pPr>
              <a:defRPr sz="1200">
                <a:solidFill>
                  <a:srgbClr val="5B5C60"/>
                </a:solidFill>
                <a:latin typeface="Helvetica Neue LT Com"/>
              </a:defRPr>
            </a:lvl1pPr>
          </a:lstStyle>
          <a:p>
            <a:r>
              <a:rPr lang="nb-NO" dirty="0"/>
              <a:t>Eksempel 3600 inverter 175-500V</a:t>
            </a:r>
          </a:p>
        </p:txBody>
      </p:sp>
      <p:grpSp>
        <p:nvGrpSpPr>
          <p:cNvPr id="86" name="Gruppe 85"/>
          <p:cNvGrpSpPr/>
          <p:nvPr/>
        </p:nvGrpSpPr>
        <p:grpSpPr>
          <a:xfrm>
            <a:off x="38100" y="1705501"/>
            <a:ext cx="5787007" cy="1411569"/>
            <a:chOff x="38100" y="1834291"/>
            <a:chExt cx="6159500" cy="1472006"/>
          </a:xfrm>
        </p:grpSpPr>
        <p:cxnSp>
          <p:nvCxnSpPr>
            <p:cNvPr id="33" name="Rett linje 32"/>
            <p:cNvCxnSpPr/>
            <p:nvPr/>
          </p:nvCxnSpPr>
          <p:spPr>
            <a:xfrm flipH="1">
              <a:off x="546100" y="3078947"/>
              <a:ext cx="56515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tt linje 28"/>
            <p:cNvCxnSpPr/>
            <p:nvPr/>
          </p:nvCxnSpPr>
          <p:spPr>
            <a:xfrm flipH="1">
              <a:off x="657455" y="2209800"/>
              <a:ext cx="5540145" cy="25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933770" y="1844285"/>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80322" y="1848069"/>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64971" y="1844284"/>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30571" y="1844284"/>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396171" y="1850698"/>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242723" y="1844285"/>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907954"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92603"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10" name="TekstSylinder 9"/>
            <p:cNvSpPr txBox="1"/>
            <p:nvPr/>
          </p:nvSpPr>
          <p:spPr>
            <a:xfrm>
              <a:off x="938940" y="1836922"/>
              <a:ext cx="431528" cy="215444"/>
            </a:xfrm>
            <a:prstGeom prst="rect">
              <a:avLst/>
            </a:prstGeom>
            <a:noFill/>
          </p:spPr>
          <p:txBody>
            <a:bodyPr wrap="none" rtlCol="0">
              <a:spAutoFit/>
            </a:bodyPr>
            <a:lstStyle/>
            <a:p>
              <a:r>
                <a:rPr lang="nb-NO" sz="800" dirty="0">
                  <a:latin typeface="Helvetica Neue LT Com"/>
                </a:rPr>
                <a:t>252w</a:t>
              </a:r>
            </a:p>
          </p:txBody>
        </p:sp>
        <p:sp>
          <p:nvSpPr>
            <p:cNvPr id="11" name="TekstSylinder 10"/>
            <p:cNvSpPr txBox="1"/>
            <p:nvPr/>
          </p:nvSpPr>
          <p:spPr>
            <a:xfrm>
              <a:off x="1785492" y="1844490"/>
              <a:ext cx="431528" cy="215444"/>
            </a:xfrm>
            <a:prstGeom prst="rect">
              <a:avLst/>
            </a:prstGeom>
            <a:noFill/>
          </p:spPr>
          <p:txBody>
            <a:bodyPr wrap="none" rtlCol="0">
              <a:spAutoFit/>
            </a:bodyPr>
            <a:lstStyle/>
            <a:p>
              <a:r>
                <a:rPr lang="nb-NO" sz="800" dirty="0">
                  <a:latin typeface="Helvetica Neue LT Com"/>
                </a:rPr>
                <a:t>251w</a:t>
              </a:r>
            </a:p>
          </p:txBody>
        </p:sp>
        <p:sp>
          <p:nvSpPr>
            <p:cNvPr id="12" name="TekstSylinder 11"/>
            <p:cNvSpPr txBox="1"/>
            <p:nvPr/>
          </p:nvSpPr>
          <p:spPr>
            <a:xfrm>
              <a:off x="2670141" y="1834291"/>
              <a:ext cx="431528" cy="215444"/>
            </a:xfrm>
            <a:prstGeom prst="rect">
              <a:avLst/>
            </a:prstGeom>
            <a:noFill/>
          </p:spPr>
          <p:txBody>
            <a:bodyPr wrap="none" rtlCol="0">
              <a:spAutoFit/>
            </a:bodyPr>
            <a:lstStyle/>
            <a:p>
              <a:r>
                <a:rPr lang="nb-NO" sz="800" dirty="0">
                  <a:latin typeface="Helvetica Neue LT Com"/>
                </a:rPr>
                <a:t>250w</a:t>
              </a:r>
            </a:p>
          </p:txBody>
        </p:sp>
        <p:sp>
          <p:nvSpPr>
            <p:cNvPr id="13" name="TekstSylinder 12"/>
            <p:cNvSpPr txBox="1"/>
            <p:nvPr/>
          </p:nvSpPr>
          <p:spPr>
            <a:xfrm>
              <a:off x="3535741" y="1834291"/>
              <a:ext cx="431528" cy="215444"/>
            </a:xfrm>
            <a:prstGeom prst="rect">
              <a:avLst/>
            </a:prstGeom>
            <a:noFill/>
          </p:spPr>
          <p:txBody>
            <a:bodyPr wrap="none" rtlCol="0">
              <a:spAutoFit/>
            </a:bodyPr>
            <a:lstStyle/>
            <a:p>
              <a:r>
                <a:rPr lang="nb-NO" sz="800" dirty="0">
                  <a:latin typeface="Helvetica Neue LT Com"/>
                </a:rPr>
                <a:t>257w</a:t>
              </a:r>
            </a:p>
          </p:txBody>
        </p:sp>
        <p:sp>
          <p:nvSpPr>
            <p:cNvPr id="14" name="TekstSylinder 13"/>
            <p:cNvSpPr txBox="1"/>
            <p:nvPr/>
          </p:nvSpPr>
          <p:spPr>
            <a:xfrm>
              <a:off x="4398309" y="1834291"/>
              <a:ext cx="431528" cy="215444"/>
            </a:xfrm>
            <a:prstGeom prst="rect">
              <a:avLst/>
            </a:prstGeom>
            <a:noFill/>
          </p:spPr>
          <p:txBody>
            <a:bodyPr wrap="none" rtlCol="0">
              <a:spAutoFit/>
            </a:bodyPr>
            <a:lstStyle/>
            <a:p>
              <a:r>
                <a:rPr lang="nb-NO" sz="800" dirty="0">
                  <a:latin typeface="Helvetica Neue LT Com"/>
                </a:rPr>
                <a:t>252w</a:t>
              </a:r>
            </a:p>
          </p:txBody>
        </p:sp>
        <p:sp>
          <p:nvSpPr>
            <p:cNvPr id="15" name="TekstSylinder 14"/>
            <p:cNvSpPr txBox="1"/>
            <p:nvPr/>
          </p:nvSpPr>
          <p:spPr>
            <a:xfrm>
              <a:off x="5244861" y="1847119"/>
              <a:ext cx="431528" cy="215444"/>
            </a:xfrm>
            <a:prstGeom prst="rect">
              <a:avLst/>
            </a:prstGeom>
            <a:noFill/>
          </p:spPr>
          <p:txBody>
            <a:bodyPr wrap="none" rtlCol="0">
              <a:spAutoFit/>
            </a:bodyPr>
            <a:lstStyle/>
            <a:p>
              <a:r>
                <a:rPr lang="nb-NO" sz="800" dirty="0">
                  <a:latin typeface="Helvetica Neue LT Com"/>
                </a:rPr>
                <a:t>259w</a:t>
              </a:r>
            </a:p>
          </p:txBody>
        </p:sp>
        <p:sp>
          <p:nvSpPr>
            <p:cNvPr id="16" name="TekstSylinder 15"/>
            <p:cNvSpPr txBox="1"/>
            <p:nvPr/>
          </p:nvSpPr>
          <p:spPr>
            <a:xfrm>
              <a:off x="913124" y="2648983"/>
              <a:ext cx="431528" cy="215444"/>
            </a:xfrm>
            <a:prstGeom prst="rect">
              <a:avLst/>
            </a:prstGeom>
            <a:noFill/>
          </p:spPr>
          <p:txBody>
            <a:bodyPr wrap="none" rtlCol="0">
              <a:spAutoFit/>
            </a:bodyPr>
            <a:lstStyle/>
            <a:p>
              <a:r>
                <a:rPr lang="nb-NO" sz="800" dirty="0">
                  <a:latin typeface="Helvetica Neue LT Com"/>
                </a:rPr>
                <a:t>252w</a:t>
              </a:r>
            </a:p>
          </p:txBody>
        </p:sp>
        <p:sp>
          <p:nvSpPr>
            <p:cNvPr id="17" name="TekstSylinder 16"/>
            <p:cNvSpPr txBox="1"/>
            <p:nvPr/>
          </p:nvSpPr>
          <p:spPr>
            <a:xfrm>
              <a:off x="1797773" y="2648983"/>
              <a:ext cx="431528" cy="215444"/>
            </a:xfrm>
            <a:prstGeom prst="rect">
              <a:avLst/>
            </a:prstGeom>
            <a:noFill/>
          </p:spPr>
          <p:txBody>
            <a:bodyPr wrap="none" rtlCol="0">
              <a:spAutoFit/>
            </a:bodyPr>
            <a:lstStyle/>
            <a:p>
              <a:r>
                <a:rPr lang="nb-NO" sz="800" dirty="0">
                  <a:latin typeface="Helvetica Neue LT Com"/>
                </a:rPr>
                <a:t>250w</a:t>
              </a:r>
            </a:p>
          </p:txBody>
        </p:sp>
        <p:pic>
          <p:nvPicPr>
            <p:cNvPr id="2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77252"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61901"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22" name="TekstSylinder 21"/>
            <p:cNvSpPr txBox="1"/>
            <p:nvPr/>
          </p:nvSpPr>
          <p:spPr>
            <a:xfrm>
              <a:off x="2682422" y="2648983"/>
              <a:ext cx="431528" cy="215444"/>
            </a:xfrm>
            <a:prstGeom prst="rect">
              <a:avLst/>
            </a:prstGeom>
            <a:noFill/>
          </p:spPr>
          <p:txBody>
            <a:bodyPr wrap="none" rtlCol="0">
              <a:spAutoFit/>
            </a:bodyPr>
            <a:lstStyle/>
            <a:p>
              <a:r>
                <a:rPr lang="nb-NO" sz="800" dirty="0">
                  <a:latin typeface="Helvetica Neue LT Com"/>
                </a:rPr>
                <a:t>253w</a:t>
              </a:r>
            </a:p>
          </p:txBody>
        </p:sp>
        <p:sp>
          <p:nvSpPr>
            <p:cNvPr id="23" name="TekstSylinder 22"/>
            <p:cNvSpPr txBox="1"/>
            <p:nvPr/>
          </p:nvSpPr>
          <p:spPr>
            <a:xfrm>
              <a:off x="3567071" y="2648983"/>
              <a:ext cx="431528" cy="215444"/>
            </a:xfrm>
            <a:prstGeom prst="rect">
              <a:avLst/>
            </a:prstGeom>
            <a:noFill/>
          </p:spPr>
          <p:txBody>
            <a:bodyPr wrap="none" rtlCol="0">
              <a:spAutoFit/>
            </a:bodyPr>
            <a:lstStyle/>
            <a:p>
              <a:r>
                <a:rPr lang="nb-NO" sz="800" dirty="0">
                  <a:latin typeface="Helvetica Neue LT Com"/>
                </a:rPr>
                <a:t>256w</a:t>
              </a:r>
            </a:p>
          </p:txBody>
        </p:sp>
        <p:pic>
          <p:nvPicPr>
            <p:cNvPr id="24"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427501"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312150"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26" name="TekstSylinder 25"/>
            <p:cNvSpPr txBox="1"/>
            <p:nvPr/>
          </p:nvSpPr>
          <p:spPr>
            <a:xfrm>
              <a:off x="4432671" y="2648983"/>
              <a:ext cx="431528" cy="215444"/>
            </a:xfrm>
            <a:prstGeom prst="rect">
              <a:avLst/>
            </a:prstGeom>
            <a:noFill/>
          </p:spPr>
          <p:txBody>
            <a:bodyPr wrap="none" rtlCol="0">
              <a:spAutoFit/>
            </a:bodyPr>
            <a:lstStyle/>
            <a:p>
              <a:r>
                <a:rPr lang="nb-NO" sz="800" dirty="0">
                  <a:latin typeface="Helvetica Neue LT Com"/>
                </a:rPr>
                <a:t>256w</a:t>
              </a:r>
            </a:p>
          </p:txBody>
        </p:sp>
        <p:sp>
          <p:nvSpPr>
            <p:cNvPr id="27" name="TekstSylinder 26"/>
            <p:cNvSpPr txBox="1"/>
            <p:nvPr/>
          </p:nvSpPr>
          <p:spPr>
            <a:xfrm>
              <a:off x="5317320" y="2648983"/>
              <a:ext cx="431528" cy="215444"/>
            </a:xfrm>
            <a:prstGeom prst="rect">
              <a:avLst/>
            </a:prstGeom>
            <a:noFill/>
          </p:spPr>
          <p:txBody>
            <a:bodyPr wrap="none" rtlCol="0">
              <a:spAutoFit/>
            </a:bodyPr>
            <a:lstStyle/>
            <a:p>
              <a:r>
                <a:rPr lang="nb-NO" sz="800" dirty="0">
                  <a:latin typeface="Helvetica Neue LT Com"/>
                </a:rPr>
                <a:t>250w</a:t>
              </a:r>
            </a:p>
          </p:txBody>
        </p:sp>
        <p:sp>
          <p:nvSpPr>
            <p:cNvPr id="34" name="Frihåndsform 33"/>
            <p:cNvSpPr/>
            <p:nvPr/>
          </p:nvSpPr>
          <p:spPr>
            <a:xfrm>
              <a:off x="38100" y="2232660"/>
              <a:ext cx="624840" cy="853446"/>
            </a:xfrm>
            <a:custGeom>
              <a:avLst/>
              <a:gdLst>
                <a:gd name="connsiteX0" fmla="*/ 624840 w 624840"/>
                <a:gd name="connsiteY0" fmla="*/ 0 h 853446"/>
                <a:gd name="connsiteX1" fmla="*/ 472440 w 624840"/>
                <a:gd name="connsiteY1" fmla="*/ 15240 h 853446"/>
                <a:gd name="connsiteX2" fmla="*/ 449580 w 624840"/>
                <a:gd name="connsiteY2" fmla="*/ 22860 h 853446"/>
                <a:gd name="connsiteX3" fmla="*/ 373380 w 624840"/>
                <a:gd name="connsiteY3" fmla="*/ 38100 h 853446"/>
                <a:gd name="connsiteX4" fmla="*/ 327660 w 624840"/>
                <a:gd name="connsiteY4" fmla="*/ 53340 h 853446"/>
                <a:gd name="connsiteX5" fmla="*/ 304800 w 624840"/>
                <a:gd name="connsiteY5" fmla="*/ 60960 h 853446"/>
                <a:gd name="connsiteX6" fmla="*/ 274320 w 624840"/>
                <a:gd name="connsiteY6" fmla="*/ 76200 h 853446"/>
                <a:gd name="connsiteX7" fmla="*/ 251460 w 624840"/>
                <a:gd name="connsiteY7" fmla="*/ 91440 h 853446"/>
                <a:gd name="connsiteX8" fmla="*/ 228600 w 624840"/>
                <a:gd name="connsiteY8" fmla="*/ 99060 h 853446"/>
                <a:gd name="connsiteX9" fmla="*/ 205740 w 624840"/>
                <a:gd name="connsiteY9" fmla="*/ 121920 h 853446"/>
                <a:gd name="connsiteX10" fmla="*/ 160020 w 624840"/>
                <a:gd name="connsiteY10" fmla="*/ 160020 h 853446"/>
                <a:gd name="connsiteX11" fmla="*/ 137160 w 624840"/>
                <a:gd name="connsiteY11" fmla="*/ 190500 h 853446"/>
                <a:gd name="connsiteX12" fmla="*/ 121920 w 624840"/>
                <a:gd name="connsiteY12" fmla="*/ 213360 h 853446"/>
                <a:gd name="connsiteX13" fmla="*/ 76200 w 624840"/>
                <a:gd name="connsiteY13" fmla="*/ 251460 h 853446"/>
                <a:gd name="connsiteX14" fmla="*/ 53340 w 624840"/>
                <a:gd name="connsiteY14" fmla="*/ 297180 h 853446"/>
                <a:gd name="connsiteX15" fmla="*/ 22860 w 624840"/>
                <a:gd name="connsiteY15" fmla="*/ 342900 h 853446"/>
                <a:gd name="connsiteX16" fmla="*/ 15240 w 624840"/>
                <a:gd name="connsiteY16" fmla="*/ 381000 h 853446"/>
                <a:gd name="connsiteX17" fmla="*/ 7620 w 624840"/>
                <a:gd name="connsiteY17" fmla="*/ 403860 h 853446"/>
                <a:gd name="connsiteX18" fmla="*/ 0 w 624840"/>
                <a:gd name="connsiteY18" fmla="*/ 449580 h 853446"/>
                <a:gd name="connsiteX19" fmla="*/ 7620 w 624840"/>
                <a:gd name="connsiteY19" fmla="*/ 617220 h 853446"/>
                <a:gd name="connsiteX20" fmla="*/ 15240 w 624840"/>
                <a:gd name="connsiteY20" fmla="*/ 640080 h 853446"/>
                <a:gd name="connsiteX21" fmla="*/ 38100 w 624840"/>
                <a:gd name="connsiteY21" fmla="*/ 716280 h 853446"/>
                <a:gd name="connsiteX22" fmla="*/ 68580 w 624840"/>
                <a:gd name="connsiteY22" fmla="*/ 762000 h 853446"/>
                <a:gd name="connsiteX23" fmla="*/ 91440 w 624840"/>
                <a:gd name="connsiteY23" fmla="*/ 769620 h 853446"/>
                <a:gd name="connsiteX24" fmla="*/ 190500 w 624840"/>
                <a:gd name="connsiteY24" fmla="*/ 784860 h 853446"/>
                <a:gd name="connsiteX25" fmla="*/ 220980 w 624840"/>
                <a:gd name="connsiteY25" fmla="*/ 792480 h 853446"/>
                <a:gd name="connsiteX26" fmla="*/ 266700 w 624840"/>
                <a:gd name="connsiteY26" fmla="*/ 807720 h 853446"/>
                <a:gd name="connsiteX27" fmla="*/ 312420 w 624840"/>
                <a:gd name="connsiteY27" fmla="*/ 815340 h 853446"/>
                <a:gd name="connsiteX28" fmla="*/ 350520 w 624840"/>
                <a:gd name="connsiteY28" fmla="*/ 822960 h 853446"/>
                <a:gd name="connsiteX29" fmla="*/ 472440 w 624840"/>
                <a:gd name="connsiteY29" fmla="*/ 838200 h 853446"/>
                <a:gd name="connsiteX30" fmla="*/ 525780 w 624840"/>
                <a:gd name="connsiteY30" fmla="*/ 853440 h 85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24840" h="853446">
                  <a:moveTo>
                    <a:pt x="624840" y="0"/>
                  </a:moveTo>
                  <a:cubicBezTo>
                    <a:pt x="604399" y="1858"/>
                    <a:pt x="498164" y="10953"/>
                    <a:pt x="472440" y="15240"/>
                  </a:cubicBezTo>
                  <a:cubicBezTo>
                    <a:pt x="464517" y="16560"/>
                    <a:pt x="457421" y="21118"/>
                    <a:pt x="449580" y="22860"/>
                  </a:cubicBezTo>
                  <a:cubicBezTo>
                    <a:pt x="396617" y="34630"/>
                    <a:pt x="416757" y="25087"/>
                    <a:pt x="373380" y="38100"/>
                  </a:cubicBezTo>
                  <a:cubicBezTo>
                    <a:pt x="357993" y="42716"/>
                    <a:pt x="342900" y="48260"/>
                    <a:pt x="327660" y="53340"/>
                  </a:cubicBezTo>
                  <a:cubicBezTo>
                    <a:pt x="320040" y="55880"/>
                    <a:pt x="311984" y="57368"/>
                    <a:pt x="304800" y="60960"/>
                  </a:cubicBezTo>
                  <a:cubicBezTo>
                    <a:pt x="294640" y="66040"/>
                    <a:pt x="284183" y="70564"/>
                    <a:pt x="274320" y="76200"/>
                  </a:cubicBezTo>
                  <a:cubicBezTo>
                    <a:pt x="266369" y="80744"/>
                    <a:pt x="259651" y="87344"/>
                    <a:pt x="251460" y="91440"/>
                  </a:cubicBezTo>
                  <a:cubicBezTo>
                    <a:pt x="244276" y="95032"/>
                    <a:pt x="236220" y="96520"/>
                    <a:pt x="228600" y="99060"/>
                  </a:cubicBezTo>
                  <a:cubicBezTo>
                    <a:pt x="220980" y="106680"/>
                    <a:pt x="214019" y="115021"/>
                    <a:pt x="205740" y="121920"/>
                  </a:cubicBezTo>
                  <a:cubicBezTo>
                    <a:pt x="170466" y="151315"/>
                    <a:pt x="193413" y="121062"/>
                    <a:pt x="160020" y="160020"/>
                  </a:cubicBezTo>
                  <a:cubicBezTo>
                    <a:pt x="151755" y="169663"/>
                    <a:pt x="144542" y="180166"/>
                    <a:pt x="137160" y="190500"/>
                  </a:cubicBezTo>
                  <a:cubicBezTo>
                    <a:pt x="131837" y="197952"/>
                    <a:pt x="127783" y="206325"/>
                    <a:pt x="121920" y="213360"/>
                  </a:cubicBezTo>
                  <a:cubicBezTo>
                    <a:pt x="103585" y="235362"/>
                    <a:pt x="98677" y="236475"/>
                    <a:pt x="76200" y="251460"/>
                  </a:cubicBezTo>
                  <a:cubicBezTo>
                    <a:pt x="57047" y="308919"/>
                    <a:pt x="82883" y="238094"/>
                    <a:pt x="53340" y="297180"/>
                  </a:cubicBezTo>
                  <a:cubicBezTo>
                    <a:pt x="31284" y="341291"/>
                    <a:pt x="66195" y="299565"/>
                    <a:pt x="22860" y="342900"/>
                  </a:cubicBezTo>
                  <a:cubicBezTo>
                    <a:pt x="20320" y="355600"/>
                    <a:pt x="18381" y="368435"/>
                    <a:pt x="15240" y="381000"/>
                  </a:cubicBezTo>
                  <a:cubicBezTo>
                    <a:pt x="13292" y="388792"/>
                    <a:pt x="9362" y="396019"/>
                    <a:pt x="7620" y="403860"/>
                  </a:cubicBezTo>
                  <a:cubicBezTo>
                    <a:pt x="4268" y="418942"/>
                    <a:pt x="2540" y="434340"/>
                    <a:pt x="0" y="449580"/>
                  </a:cubicBezTo>
                  <a:cubicBezTo>
                    <a:pt x="2540" y="505460"/>
                    <a:pt x="3159" y="561460"/>
                    <a:pt x="7620" y="617220"/>
                  </a:cubicBezTo>
                  <a:cubicBezTo>
                    <a:pt x="8261" y="625227"/>
                    <a:pt x="13033" y="632357"/>
                    <a:pt x="15240" y="640080"/>
                  </a:cubicBezTo>
                  <a:cubicBezTo>
                    <a:pt x="38272" y="720693"/>
                    <a:pt x="1883" y="607630"/>
                    <a:pt x="38100" y="716280"/>
                  </a:cubicBezTo>
                  <a:cubicBezTo>
                    <a:pt x="46089" y="740247"/>
                    <a:pt x="44117" y="745692"/>
                    <a:pt x="68580" y="762000"/>
                  </a:cubicBezTo>
                  <a:cubicBezTo>
                    <a:pt x="75263" y="766455"/>
                    <a:pt x="83717" y="767413"/>
                    <a:pt x="91440" y="769620"/>
                  </a:cubicBezTo>
                  <a:cubicBezTo>
                    <a:pt x="133435" y="781619"/>
                    <a:pt x="135228" y="778719"/>
                    <a:pt x="190500" y="784860"/>
                  </a:cubicBezTo>
                  <a:cubicBezTo>
                    <a:pt x="200660" y="787400"/>
                    <a:pt x="210949" y="789471"/>
                    <a:pt x="220980" y="792480"/>
                  </a:cubicBezTo>
                  <a:cubicBezTo>
                    <a:pt x="236367" y="797096"/>
                    <a:pt x="250854" y="805079"/>
                    <a:pt x="266700" y="807720"/>
                  </a:cubicBezTo>
                  <a:lnTo>
                    <a:pt x="312420" y="815340"/>
                  </a:lnTo>
                  <a:cubicBezTo>
                    <a:pt x="325163" y="817657"/>
                    <a:pt x="337745" y="820831"/>
                    <a:pt x="350520" y="822960"/>
                  </a:cubicBezTo>
                  <a:cubicBezTo>
                    <a:pt x="394011" y="830209"/>
                    <a:pt x="427781" y="833238"/>
                    <a:pt x="472440" y="838200"/>
                  </a:cubicBezTo>
                  <a:cubicBezTo>
                    <a:pt x="520570" y="854243"/>
                    <a:pt x="502096" y="853440"/>
                    <a:pt x="525780" y="85344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
        <p:nvSpPr>
          <p:cNvPr id="35" name="TekstSylinder 34"/>
          <p:cNvSpPr txBox="1"/>
          <p:nvPr/>
        </p:nvSpPr>
        <p:spPr>
          <a:xfrm>
            <a:off x="6421569" y="2091516"/>
            <a:ext cx="857927" cy="646331"/>
          </a:xfrm>
          <a:prstGeom prst="rect">
            <a:avLst/>
          </a:prstGeom>
          <a:noFill/>
        </p:spPr>
        <p:txBody>
          <a:bodyPr wrap="none" rtlCol="0">
            <a:spAutoFit/>
          </a:bodyPr>
          <a:lstStyle/>
          <a:p>
            <a:r>
              <a:rPr lang="nb-NO" dirty="0"/>
              <a:t>465,6V</a:t>
            </a:r>
          </a:p>
          <a:p>
            <a:r>
              <a:rPr lang="nb-NO" dirty="0"/>
              <a:t>3000W</a:t>
            </a:r>
          </a:p>
        </p:txBody>
      </p:sp>
      <p:grpSp>
        <p:nvGrpSpPr>
          <p:cNvPr id="87" name="Gruppe 86"/>
          <p:cNvGrpSpPr>
            <a:grpSpLocks noChangeAspect="1"/>
          </p:cNvGrpSpPr>
          <p:nvPr/>
        </p:nvGrpSpPr>
        <p:grpSpPr>
          <a:xfrm>
            <a:off x="25819" y="3131331"/>
            <a:ext cx="5907044" cy="1411200"/>
            <a:chOff x="25819" y="3826789"/>
            <a:chExt cx="6159500" cy="1471512"/>
          </a:xfrm>
        </p:grpSpPr>
        <p:cxnSp>
          <p:nvCxnSpPr>
            <p:cNvPr id="57" name="Rett linje 56"/>
            <p:cNvCxnSpPr/>
            <p:nvPr/>
          </p:nvCxnSpPr>
          <p:spPr>
            <a:xfrm flipH="1">
              <a:off x="533819" y="5070951"/>
              <a:ext cx="56515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Rett linje 57"/>
            <p:cNvCxnSpPr/>
            <p:nvPr/>
          </p:nvCxnSpPr>
          <p:spPr>
            <a:xfrm flipH="1">
              <a:off x="645174" y="4201804"/>
              <a:ext cx="5540145" cy="25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9"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921489" y="3836289"/>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68041" y="384007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52690" y="3836288"/>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18290" y="3836288"/>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383890" y="3842702"/>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230442" y="3836289"/>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895673" y="4644567"/>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80322" y="4638152"/>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67" name="TekstSylinder 66"/>
            <p:cNvSpPr txBox="1"/>
            <p:nvPr/>
          </p:nvSpPr>
          <p:spPr>
            <a:xfrm>
              <a:off x="751763" y="3828458"/>
              <a:ext cx="729687" cy="215444"/>
            </a:xfrm>
            <a:prstGeom prst="rect">
              <a:avLst/>
            </a:prstGeom>
            <a:noFill/>
          </p:spPr>
          <p:txBody>
            <a:bodyPr wrap="none" rtlCol="0">
              <a:spAutoFit/>
            </a:bodyPr>
            <a:lstStyle/>
            <a:p>
              <a:r>
                <a:rPr lang="nb-NO" sz="800" dirty="0">
                  <a:latin typeface="Helvetica Neue LT Com"/>
                </a:rPr>
                <a:t>252w -0,4%</a:t>
              </a:r>
            </a:p>
          </p:txBody>
        </p:sp>
        <p:sp>
          <p:nvSpPr>
            <p:cNvPr id="68" name="TekstSylinder 67"/>
            <p:cNvSpPr txBox="1"/>
            <p:nvPr/>
          </p:nvSpPr>
          <p:spPr>
            <a:xfrm>
              <a:off x="1624131" y="3827158"/>
              <a:ext cx="729687" cy="215444"/>
            </a:xfrm>
            <a:prstGeom prst="rect">
              <a:avLst/>
            </a:prstGeom>
            <a:noFill/>
          </p:spPr>
          <p:txBody>
            <a:bodyPr wrap="none" rtlCol="0">
              <a:spAutoFit/>
            </a:bodyPr>
            <a:lstStyle/>
            <a:p>
              <a:r>
                <a:rPr lang="nb-NO" sz="800" dirty="0">
                  <a:latin typeface="Helvetica Neue LT Com"/>
                </a:rPr>
                <a:t>251w -0,2%</a:t>
              </a:r>
            </a:p>
          </p:txBody>
        </p:sp>
        <p:sp>
          <p:nvSpPr>
            <p:cNvPr id="69" name="TekstSylinder 68"/>
            <p:cNvSpPr txBox="1"/>
            <p:nvPr/>
          </p:nvSpPr>
          <p:spPr>
            <a:xfrm>
              <a:off x="2510150" y="3826789"/>
              <a:ext cx="729687" cy="215444"/>
            </a:xfrm>
            <a:prstGeom prst="rect">
              <a:avLst/>
            </a:prstGeom>
            <a:noFill/>
          </p:spPr>
          <p:txBody>
            <a:bodyPr wrap="none" rtlCol="0">
              <a:spAutoFit/>
            </a:bodyPr>
            <a:lstStyle/>
            <a:p>
              <a:r>
                <a:rPr lang="nb-NO" sz="800" dirty="0">
                  <a:latin typeface="Helvetica Neue LT Com"/>
                </a:rPr>
                <a:t>250w -0,6%</a:t>
              </a:r>
            </a:p>
          </p:txBody>
        </p:sp>
        <p:sp>
          <p:nvSpPr>
            <p:cNvPr id="70" name="TekstSylinder 69"/>
            <p:cNvSpPr txBox="1"/>
            <p:nvPr/>
          </p:nvSpPr>
          <p:spPr>
            <a:xfrm>
              <a:off x="3370715" y="3833632"/>
              <a:ext cx="729687" cy="215444"/>
            </a:xfrm>
            <a:prstGeom prst="rect">
              <a:avLst/>
            </a:prstGeom>
            <a:noFill/>
          </p:spPr>
          <p:txBody>
            <a:bodyPr wrap="none" rtlCol="0">
              <a:spAutoFit/>
            </a:bodyPr>
            <a:lstStyle/>
            <a:p>
              <a:r>
                <a:rPr lang="nb-NO" sz="800" dirty="0">
                  <a:latin typeface="Helvetica Neue LT Com"/>
                </a:rPr>
                <a:t>257w -0,1%</a:t>
              </a:r>
            </a:p>
          </p:txBody>
        </p:sp>
        <p:sp>
          <p:nvSpPr>
            <p:cNvPr id="71" name="TekstSylinder 70"/>
            <p:cNvSpPr txBox="1"/>
            <p:nvPr/>
          </p:nvSpPr>
          <p:spPr>
            <a:xfrm>
              <a:off x="4241351" y="3826789"/>
              <a:ext cx="729687" cy="215444"/>
            </a:xfrm>
            <a:prstGeom prst="rect">
              <a:avLst/>
            </a:prstGeom>
            <a:noFill/>
          </p:spPr>
          <p:txBody>
            <a:bodyPr wrap="none" rtlCol="0">
              <a:spAutoFit/>
            </a:bodyPr>
            <a:lstStyle/>
            <a:p>
              <a:r>
                <a:rPr lang="nb-NO" sz="800" dirty="0">
                  <a:latin typeface="Helvetica Neue LT Com"/>
                </a:rPr>
                <a:t>252w -0,3%</a:t>
              </a:r>
            </a:p>
          </p:txBody>
        </p:sp>
        <p:sp>
          <p:nvSpPr>
            <p:cNvPr id="72" name="TekstSylinder 71"/>
            <p:cNvSpPr txBox="1"/>
            <p:nvPr/>
          </p:nvSpPr>
          <p:spPr>
            <a:xfrm>
              <a:off x="5095420" y="3839123"/>
              <a:ext cx="729687" cy="215444"/>
            </a:xfrm>
            <a:prstGeom prst="rect">
              <a:avLst/>
            </a:prstGeom>
            <a:noFill/>
          </p:spPr>
          <p:txBody>
            <a:bodyPr wrap="none" rtlCol="0">
              <a:spAutoFit/>
            </a:bodyPr>
            <a:lstStyle/>
            <a:p>
              <a:r>
                <a:rPr lang="nb-NO" sz="800" dirty="0">
                  <a:latin typeface="Helvetica Neue LT Com"/>
                </a:rPr>
                <a:t>259w -0,9%</a:t>
              </a:r>
            </a:p>
          </p:txBody>
        </p:sp>
        <p:sp>
          <p:nvSpPr>
            <p:cNvPr id="73" name="TekstSylinder 72"/>
            <p:cNvSpPr txBox="1"/>
            <p:nvPr/>
          </p:nvSpPr>
          <p:spPr>
            <a:xfrm>
              <a:off x="771303" y="4640987"/>
              <a:ext cx="729687" cy="215444"/>
            </a:xfrm>
            <a:prstGeom prst="rect">
              <a:avLst/>
            </a:prstGeom>
            <a:noFill/>
          </p:spPr>
          <p:txBody>
            <a:bodyPr wrap="none" rtlCol="0">
              <a:spAutoFit/>
            </a:bodyPr>
            <a:lstStyle/>
            <a:p>
              <a:r>
                <a:rPr lang="nb-NO" sz="800" dirty="0">
                  <a:latin typeface="Helvetica Neue LT Com"/>
                </a:rPr>
                <a:t>252w -0,4%</a:t>
              </a:r>
            </a:p>
          </p:txBody>
        </p:sp>
        <p:sp>
          <p:nvSpPr>
            <p:cNvPr id="74" name="TekstSylinder 73"/>
            <p:cNvSpPr txBox="1"/>
            <p:nvPr/>
          </p:nvSpPr>
          <p:spPr>
            <a:xfrm>
              <a:off x="1663572" y="4640987"/>
              <a:ext cx="729687" cy="215444"/>
            </a:xfrm>
            <a:prstGeom prst="rect">
              <a:avLst/>
            </a:prstGeom>
            <a:noFill/>
          </p:spPr>
          <p:txBody>
            <a:bodyPr wrap="none" rtlCol="0">
              <a:spAutoFit/>
            </a:bodyPr>
            <a:lstStyle/>
            <a:p>
              <a:r>
                <a:rPr lang="nb-NO" sz="800" dirty="0">
                  <a:latin typeface="Helvetica Neue LT Com"/>
                </a:rPr>
                <a:t>250w -1,0%</a:t>
              </a:r>
            </a:p>
          </p:txBody>
        </p:sp>
        <p:pic>
          <p:nvPicPr>
            <p:cNvPr id="7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64971" y="4644567"/>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49620" y="4638152"/>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77" name="TekstSylinder 76"/>
            <p:cNvSpPr txBox="1"/>
            <p:nvPr/>
          </p:nvSpPr>
          <p:spPr>
            <a:xfrm>
              <a:off x="2532981" y="4640987"/>
              <a:ext cx="729687" cy="215444"/>
            </a:xfrm>
            <a:prstGeom prst="rect">
              <a:avLst/>
            </a:prstGeom>
            <a:noFill/>
          </p:spPr>
          <p:txBody>
            <a:bodyPr wrap="none" rtlCol="0">
              <a:spAutoFit/>
            </a:bodyPr>
            <a:lstStyle/>
            <a:p>
              <a:r>
                <a:rPr lang="nb-NO" sz="800" dirty="0">
                  <a:latin typeface="Helvetica Neue LT Com"/>
                </a:rPr>
                <a:t>253w -0,3%</a:t>
              </a:r>
            </a:p>
          </p:txBody>
        </p:sp>
        <p:sp>
          <p:nvSpPr>
            <p:cNvPr id="78" name="TekstSylinder 77"/>
            <p:cNvSpPr txBox="1"/>
            <p:nvPr/>
          </p:nvSpPr>
          <p:spPr>
            <a:xfrm>
              <a:off x="3402390" y="4640987"/>
              <a:ext cx="729687" cy="215444"/>
            </a:xfrm>
            <a:prstGeom prst="rect">
              <a:avLst/>
            </a:prstGeom>
            <a:noFill/>
          </p:spPr>
          <p:txBody>
            <a:bodyPr wrap="none" rtlCol="0">
              <a:spAutoFit/>
            </a:bodyPr>
            <a:lstStyle/>
            <a:p>
              <a:r>
                <a:rPr lang="nb-NO" sz="800" dirty="0">
                  <a:latin typeface="Helvetica Neue LT Com"/>
                </a:rPr>
                <a:t>256w -0,4%</a:t>
              </a:r>
            </a:p>
          </p:txBody>
        </p:sp>
        <p:pic>
          <p:nvPicPr>
            <p:cNvPr id="79"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415220" y="4644567"/>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299869" y="4638152"/>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81" name="TekstSylinder 80"/>
            <p:cNvSpPr txBox="1"/>
            <p:nvPr/>
          </p:nvSpPr>
          <p:spPr>
            <a:xfrm>
              <a:off x="4283230" y="4640987"/>
              <a:ext cx="729687" cy="215444"/>
            </a:xfrm>
            <a:prstGeom prst="rect">
              <a:avLst/>
            </a:prstGeom>
            <a:noFill/>
          </p:spPr>
          <p:txBody>
            <a:bodyPr wrap="none" rtlCol="0">
              <a:spAutoFit/>
            </a:bodyPr>
            <a:lstStyle/>
            <a:p>
              <a:r>
                <a:rPr lang="nb-NO" sz="800" dirty="0">
                  <a:latin typeface="Helvetica Neue LT Com"/>
                </a:rPr>
                <a:t>256w -0,5%</a:t>
              </a:r>
            </a:p>
          </p:txBody>
        </p:sp>
        <p:sp>
          <p:nvSpPr>
            <p:cNvPr id="82" name="TekstSylinder 81"/>
            <p:cNvSpPr txBox="1"/>
            <p:nvPr/>
          </p:nvSpPr>
          <p:spPr>
            <a:xfrm>
              <a:off x="5152639" y="4640987"/>
              <a:ext cx="729687" cy="215444"/>
            </a:xfrm>
            <a:prstGeom prst="rect">
              <a:avLst/>
            </a:prstGeom>
            <a:noFill/>
          </p:spPr>
          <p:txBody>
            <a:bodyPr wrap="none" rtlCol="0">
              <a:spAutoFit/>
            </a:bodyPr>
            <a:lstStyle/>
            <a:p>
              <a:r>
                <a:rPr lang="nb-NO" sz="800" dirty="0">
                  <a:latin typeface="Helvetica Neue LT Com"/>
                </a:rPr>
                <a:t>250w -0,1%</a:t>
              </a:r>
            </a:p>
          </p:txBody>
        </p:sp>
        <p:sp>
          <p:nvSpPr>
            <p:cNvPr id="83" name="Frihåndsform 82"/>
            <p:cNvSpPr/>
            <p:nvPr/>
          </p:nvSpPr>
          <p:spPr>
            <a:xfrm>
              <a:off x="25819" y="4224664"/>
              <a:ext cx="624840" cy="853446"/>
            </a:xfrm>
            <a:custGeom>
              <a:avLst/>
              <a:gdLst>
                <a:gd name="connsiteX0" fmla="*/ 624840 w 624840"/>
                <a:gd name="connsiteY0" fmla="*/ 0 h 853446"/>
                <a:gd name="connsiteX1" fmla="*/ 472440 w 624840"/>
                <a:gd name="connsiteY1" fmla="*/ 15240 h 853446"/>
                <a:gd name="connsiteX2" fmla="*/ 449580 w 624840"/>
                <a:gd name="connsiteY2" fmla="*/ 22860 h 853446"/>
                <a:gd name="connsiteX3" fmla="*/ 373380 w 624840"/>
                <a:gd name="connsiteY3" fmla="*/ 38100 h 853446"/>
                <a:gd name="connsiteX4" fmla="*/ 327660 w 624840"/>
                <a:gd name="connsiteY4" fmla="*/ 53340 h 853446"/>
                <a:gd name="connsiteX5" fmla="*/ 304800 w 624840"/>
                <a:gd name="connsiteY5" fmla="*/ 60960 h 853446"/>
                <a:gd name="connsiteX6" fmla="*/ 274320 w 624840"/>
                <a:gd name="connsiteY6" fmla="*/ 76200 h 853446"/>
                <a:gd name="connsiteX7" fmla="*/ 251460 w 624840"/>
                <a:gd name="connsiteY7" fmla="*/ 91440 h 853446"/>
                <a:gd name="connsiteX8" fmla="*/ 228600 w 624840"/>
                <a:gd name="connsiteY8" fmla="*/ 99060 h 853446"/>
                <a:gd name="connsiteX9" fmla="*/ 205740 w 624840"/>
                <a:gd name="connsiteY9" fmla="*/ 121920 h 853446"/>
                <a:gd name="connsiteX10" fmla="*/ 160020 w 624840"/>
                <a:gd name="connsiteY10" fmla="*/ 160020 h 853446"/>
                <a:gd name="connsiteX11" fmla="*/ 137160 w 624840"/>
                <a:gd name="connsiteY11" fmla="*/ 190500 h 853446"/>
                <a:gd name="connsiteX12" fmla="*/ 121920 w 624840"/>
                <a:gd name="connsiteY12" fmla="*/ 213360 h 853446"/>
                <a:gd name="connsiteX13" fmla="*/ 76200 w 624840"/>
                <a:gd name="connsiteY13" fmla="*/ 251460 h 853446"/>
                <a:gd name="connsiteX14" fmla="*/ 53340 w 624840"/>
                <a:gd name="connsiteY14" fmla="*/ 297180 h 853446"/>
                <a:gd name="connsiteX15" fmla="*/ 22860 w 624840"/>
                <a:gd name="connsiteY15" fmla="*/ 342900 h 853446"/>
                <a:gd name="connsiteX16" fmla="*/ 15240 w 624840"/>
                <a:gd name="connsiteY16" fmla="*/ 381000 h 853446"/>
                <a:gd name="connsiteX17" fmla="*/ 7620 w 624840"/>
                <a:gd name="connsiteY17" fmla="*/ 403860 h 853446"/>
                <a:gd name="connsiteX18" fmla="*/ 0 w 624840"/>
                <a:gd name="connsiteY18" fmla="*/ 449580 h 853446"/>
                <a:gd name="connsiteX19" fmla="*/ 7620 w 624840"/>
                <a:gd name="connsiteY19" fmla="*/ 617220 h 853446"/>
                <a:gd name="connsiteX20" fmla="*/ 15240 w 624840"/>
                <a:gd name="connsiteY20" fmla="*/ 640080 h 853446"/>
                <a:gd name="connsiteX21" fmla="*/ 38100 w 624840"/>
                <a:gd name="connsiteY21" fmla="*/ 716280 h 853446"/>
                <a:gd name="connsiteX22" fmla="*/ 68580 w 624840"/>
                <a:gd name="connsiteY22" fmla="*/ 762000 h 853446"/>
                <a:gd name="connsiteX23" fmla="*/ 91440 w 624840"/>
                <a:gd name="connsiteY23" fmla="*/ 769620 h 853446"/>
                <a:gd name="connsiteX24" fmla="*/ 190500 w 624840"/>
                <a:gd name="connsiteY24" fmla="*/ 784860 h 853446"/>
                <a:gd name="connsiteX25" fmla="*/ 220980 w 624840"/>
                <a:gd name="connsiteY25" fmla="*/ 792480 h 853446"/>
                <a:gd name="connsiteX26" fmla="*/ 266700 w 624840"/>
                <a:gd name="connsiteY26" fmla="*/ 807720 h 853446"/>
                <a:gd name="connsiteX27" fmla="*/ 312420 w 624840"/>
                <a:gd name="connsiteY27" fmla="*/ 815340 h 853446"/>
                <a:gd name="connsiteX28" fmla="*/ 350520 w 624840"/>
                <a:gd name="connsiteY28" fmla="*/ 822960 h 853446"/>
                <a:gd name="connsiteX29" fmla="*/ 472440 w 624840"/>
                <a:gd name="connsiteY29" fmla="*/ 838200 h 853446"/>
                <a:gd name="connsiteX30" fmla="*/ 525780 w 624840"/>
                <a:gd name="connsiteY30" fmla="*/ 853440 h 85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24840" h="853446">
                  <a:moveTo>
                    <a:pt x="624840" y="0"/>
                  </a:moveTo>
                  <a:cubicBezTo>
                    <a:pt x="604399" y="1858"/>
                    <a:pt x="498164" y="10953"/>
                    <a:pt x="472440" y="15240"/>
                  </a:cubicBezTo>
                  <a:cubicBezTo>
                    <a:pt x="464517" y="16560"/>
                    <a:pt x="457421" y="21118"/>
                    <a:pt x="449580" y="22860"/>
                  </a:cubicBezTo>
                  <a:cubicBezTo>
                    <a:pt x="396617" y="34630"/>
                    <a:pt x="416757" y="25087"/>
                    <a:pt x="373380" y="38100"/>
                  </a:cubicBezTo>
                  <a:cubicBezTo>
                    <a:pt x="357993" y="42716"/>
                    <a:pt x="342900" y="48260"/>
                    <a:pt x="327660" y="53340"/>
                  </a:cubicBezTo>
                  <a:cubicBezTo>
                    <a:pt x="320040" y="55880"/>
                    <a:pt x="311984" y="57368"/>
                    <a:pt x="304800" y="60960"/>
                  </a:cubicBezTo>
                  <a:cubicBezTo>
                    <a:pt x="294640" y="66040"/>
                    <a:pt x="284183" y="70564"/>
                    <a:pt x="274320" y="76200"/>
                  </a:cubicBezTo>
                  <a:cubicBezTo>
                    <a:pt x="266369" y="80744"/>
                    <a:pt x="259651" y="87344"/>
                    <a:pt x="251460" y="91440"/>
                  </a:cubicBezTo>
                  <a:cubicBezTo>
                    <a:pt x="244276" y="95032"/>
                    <a:pt x="236220" y="96520"/>
                    <a:pt x="228600" y="99060"/>
                  </a:cubicBezTo>
                  <a:cubicBezTo>
                    <a:pt x="220980" y="106680"/>
                    <a:pt x="214019" y="115021"/>
                    <a:pt x="205740" y="121920"/>
                  </a:cubicBezTo>
                  <a:cubicBezTo>
                    <a:pt x="170466" y="151315"/>
                    <a:pt x="193413" y="121062"/>
                    <a:pt x="160020" y="160020"/>
                  </a:cubicBezTo>
                  <a:cubicBezTo>
                    <a:pt x="151755" y="169663"/>
                    <a:pt x="144542" y="180166"/>
                    <a:pt x="137160" y="190500"/>
                  </a:cubicBezTo>
                  <a:cubicBezTo>
                    <a:pt x="131837" y="197952"/>
                    <a:pt x="127783" y="206325"/>
                    <a:pt x="121920" y="213360"/>
                  </a:cubicBezTo>
                  <a:cubicBezTo>
                    <a:pt x="103585" y="235362"/>
                    <a:pt x="98677" y="236475"/>
                    <a:pt x="76200" y="251460"/>
                  </a:cubicBezTo>
                  <a:cubicBezTo>
                    <a:pt x="57047" y="308919"/>
                    <a:pt x="82883" y="238094"/>
                    <a:pt x="53340" y="297180"/>
                  </a:cubicBezTo>
                  <a:cubicBezTo>
                    <a:pt x="31284" y="341291"/>
                    <a:pt x="66195" y="299565"/>
                    <a:pt x="22860" y="342900"/>
                  </a:cubicBezTo>
                  <a:cubicBezTo>
                    <a:pt x="20320" y="355600"/>
                    <a:pt x="18381" y="368435"/>
                    <a:pt x="15240" y="381000"/>
                  </a:cubicBezTo>
                  <a:cubicBezTo>
                    <a:pt x="13292" y="388792"/>
                    <a:pt x="9362" y="396019"/>
                    <a:pt x="7620" y="403860"/>
                  </a:cubicBezTo>
                  <a:cubicBezTo>
                    <a:pt x="4268" y="418942"/>
                    <a:pt x="2540" y="434340"/>
                    <a:pt x="0" y="449580"/>
                  </a:cubicBezTo>
                  <a:cubicBezTo>
                    <a:pt x="2540" y="505460"/>
                    <a:pt x="3159" y="561460"/>
                    <a:pt x="7620" y="617220"/>
                  </a:cubicBezTo>
                  <a:cubicBezTo>
                    <a:pt x="8261" y="625227"/>
                    <a:pt x="13033" y="632357"/>
                    <a:pt x="15240" y="640080"/>
                  </a:cubicBezTo>
                  <a:cubicBezTo>
                    <a:pt x="38272" y="720693"/>
                    <a:pt x="1883" y="607630"/>
                    <a:pt x="38100" y="716280"/>
                  </a:cubicBezTo>
                  <a:cubicBezTo>
                    <a:pt x="46089" y="740247"/>
                    <a:pt x="44117" y="745692"/>
                    <a:pt x="68580" y="762000"/>
                  </a:cubicBezTo>
                  <a:cubicBezTo>
                    <a:pt x="75263" y="766455"/>
                    <a:pt x="83717" y="767413"/>
                    <a:pt x="91440" y="769620"/>
                  </a:cubicBezTo>
                  <a:cubicBezTo>
                    <a:pt x="133435" y="781619"/>
                    <a:pt x="135228" y="778719"/>
                    <a:pt x="190500" y="784860"/>
                  </a:cubicBezTo>
                  <a:cubicBezTo>
                    <a:pt x="200660" y="787400"/>
                    <a:pt x="210949" y="789471"/>
                    <a:pt x="220980" y="792480"/>
                  </a:cubicBezTo>
                  <a:cubicBezTo>
                    <a:pt x="236367" y="797096"/>
                    <a:pt x="250854" y="805079"/>
                    <a:pt x="266700" y="807720"/>
                  </a:cubicBezTo>
                  <a:lnTo>
                    <a:pt x="312420" y="815340"/>
                  </a:lnTo>
                  <a:cubicBezTo>
                    <a:pt x="325163" y="817657"/>
                    <a:pt x="337745" y="820831"/>
                    <a:pt x="350520" y="822960"/>
                  </a:cubicBezTo>
                  <a:cubicBezTo>
                    <a:pt x="394011" y="830209"/>
                    <a:pt x="427781" y="833238"/>
                    <a:pt x="472440" y="838200"/>
                  </a:cubicBezTo>
                  <a:cubicBezTo>
                    <a:pt x="520570" y="854243"/>
                    <a:pt x="502096" y="853440"/>
                    <a:pt x="525780" y="85344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
        <p:nvSpPr>
          <p:cNvPr id="85" name="TekstSylinder 84"/>
          <p:cNvSpPr txBox="1"/>
          <p:nvPr/>
        </p:nvSpPr>
        <p:spPr>
          <a:xfrm>
            <a:off x="6421569" y="3655346"/>
            <a:ext cx="1671163" cy="369332"/>
          </a:xfrm>
          <a:prstGeom prst="rect">
            <a:avLst/>
          </a:prstGeom>
          <a:noFill/>
        </p:spPr>
        <p:txBody>
          <a:bodyPr wrap="none" rtlCol="0">
            <a:spAutoFit/>
          </a:bodyPr>
          <a:lstStyle/>
          <a:p>
            <a:r>
              <a:rPr lang="nb-NO" dirty="0"/>
              <a:t>DEGENERERING</a:t>
            </a:r>
          </a:p>
        </p:txBody>
      </p:sp>
      <p:grpSp>
        <p:nvGrpSpPr>
          <p:cNvPr id="84" name="Gruppe 83"/>
          <p:cNvGrpSpPr/>
          <p:nvPr/>
        </p:nvGrpSpPr>
        <p:grpSpPr>
          <a:xfrm>
            <a:off x="34436" y="4846798"/>
            <a:ext cx="5787007" cy="1411569"/>
            <a:chOff x="38100" y="1834291"/>
            <a:chExt cx="6159500" cy="1472006"/>
          </a:xfrm>
        </p:grpSpPr>
        <p:cxnSp>
          <p:nvCxnSpPr>
            <p:cNvPr id="88" name="Rett linje 87"/>
            <p:cNvCxnSpPr/>
            <p:nvPr/>
          </p:nvCxnSpPr>
          <p:spPr>
            <a:xfrm flipH="1">
              <a:off x="546100" y="3078947"/>
              <a:ext cx="56515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Rett linje 88"/>
            <p:cNvCxnSpPr/>
            <p:nvPr/>
          </p:nvCxnSpPr>
          <p:spPr>
            <a:xfrm flipH="1">
              <a:off x="657455" y="2209800"/>
              <a:ext cx="5540145" cy="25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9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933770" y="1844285"/>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80322" y="1848069"/>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64971" y="1844284"/>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30571" y="1844284"/>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396171" y="1850698"/>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242723" y="1844285"/>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907954"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92603"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98" name="TekstSylinder 97"/>
            <p:cNvSpPr txBox="1"/>
            <p:nvPr/>
          </p:nvSpPr>
          <p:spPr>
            <a:xfrm>
              <a:off x="938940" y="1836922"/>
              <a:ext cx="431528" cy="215444"/>
            </a:xfrm>
            <a:prstGeom prst="rect">
              <a:avLst/>
            </a:prstGeom>
            <a:noFill/>
          </p:spPr>
          <p:txBody>
            <a:bodyPr wrap="none" rtlCol="0">
              <a:spAutoFit/>
            </a:bodyPr>
            <a:lstStyle/>
            <a:p>
              <a:r>
                <a:rPr lang="nb-NO" sz="800" dirty="0">
                  <a:latin typeface="Helvetica Neue LT Com"/>
                </a:rPr>
                <a:t>252w</a:t>
              </a:r>
            </a:p>
          </p:txBody>
        </p:sp>
        <p:sp>
          <p:nvSpPr>
            <p:cNvPr id="99" name="TekstSylinder 98"/>
            <p:cNvSpPr txBox="1"/>
            <p:nvPr/>
          </p:nvSpPr>
          <p:spPr>
            <a:xfrm>
              <a:off x="1785492" y="1844490"/>
              <a:ext cx="431528" cy="215444"/>
            </a:xfrm>
            <a:prstGeom prst="rect">
              <a:avLst/>
            </a:prstGeom>
            <a:noFill/>
          </p:spPr>
          <p:txBody>
            <a:bodyPr wrap="none" rtlCol="0">
              <a:spAutoFit/>
            </a:bodyPr>
            <a:lstStyle/>
            <a:p>
              <a:r>
                <a:rPr lang="nb-NO" sz="800" dirty="0">
                  <a:latin typeface="Helvetica Neue LT Com"/>
                </a:rPr>
                <a:t>251w</a:t>
              </a:r>
            </a:p>
          </p:txBody>
        </p:sp>
        <p:sp>
          <p:nvSpPr>
            <p:cNvPr id="100" name="TekstSylinder 99"/>
            <p:cNvSpPr txBox="1"/>
            <p:nvPr/>
          </p:nvSpPr>
          <p:spPr>
            <a:xfrm>
              <a:off x="2670141" y="1834291"/>
              <a:ext cx="431528" cy="215444"/>
            </a:xfrm>
            <a:prstGeom prst="rect">
              <a:avLst/>
            </a:prstGeom>
            <a:noFill/>
          </p:spPr>
          <p:txBody>
            <a:bodyPr wrap="none" rtlCol="0">
              <a:spAutoFit/>
            </a:bodyPr>
            <a:lstStyle/>
            <a:p>
              <a:r>
                <a:rPr lang="nb-NO" sz="800" dirty="0">
                  <a:latin typeface="Helvetica Neue LT Com"/>
                </a:rPr>
                <a:t>250w</a:t>
              </a:r>
            </a:p>
          </p:txBody>
        </p:sp>
        <p:sp>
          <p:nvSpPr>
            <p:cNvPr id="101" name="TekstSylinder 100"/>
            <p:cNvSpPr txBox="1"/>
            <p:nvPr/>
          </p:nvSpPr>
          <p:spPr>
            <a:xfrm>
              <a:off x="3535741" y="1834291"/>
              <a:ext cx="431528" cy="215444"/>
            </a:xfrm>
            <a:prstGeom prst="rect">
              <a:avLst/>
            </a:prstGeom>
            <a:noFill/>
          </p:spPr>
          <p:txBody>
            <a:bodyPr wrap="none" rtlCol="0">
              <a:spAutoFit/>
            </a:bodyPr>
            <a:lstStyle/>
            <a:p>
              <a:r>
                <a:rPr lang="nb-NO" sz="800" dirty="0">
                  <a:latin typeface="Helvetica Neue LT Com"/>
                </a:rPr>
                <a:t>257w</a:t>
              </a:r>
            </a:p>
          </p:txBody>
        </p:sp>
        <p:sp>
          <p:nvSpPr>
            <p:cNvPr id="102" name="TekstSylinder 101"/>
            <p:cNvSpPr txBox="1"/>
            <p:nvPr/>
          </p:nvSpPr>
          <p:spPr>
            <a:xfrm>
              <a:off x="4398309" y="1834291"/>
              <a:ext cx="431528" cy="215444"/>
            </a:xfrm>
            <a:prstGeom prst="rect">
              <a:avLst/>
            </a:prstGeom>
            <a:noFill/>
          </p:spPr>
          <p:txBody>
            <a:bodyPr wrap="none" rtlCol="0">
              <a:spAutoFit/>
            </a:bodyPr>
            <a:lstStyle/>
            <a:p>
              <a:r>
                <a:rPr lang="nb-NO" sz="800" dirty="0">
                  <a:latin typeface="Helvetica Neue LT Com"/>
                </a:rPr>
                <a:t>252w</a:t>
              </a:r>
            </a:p>
          </p:txBody>
        </p:sp>
        <p:sp>
          <p:nvSpPr>
            <p:cNvPr id="103" name="TekstSylinder 102"/>
            <p:cNvSpPr txBox="1"/>
            <p:nvPr/>
          </p:nvSpPr>
          <p:spPr>
            <a:xfrm>
              <a:off x="5244861" y="1847119"/>
              <a:ext cx="431528" cy="215444"/>
            </a:xfrm>
            <a:prstGeom prst="rect">
              <a:avLst/>
            </a:prstGeom>
            <a:noFill/>
          </p:spPr>
          <p:txBody>
            <a:bodyPr wrap="none" rtlCol="0">
              <a:spAutoFit/>
            </a:bodyPr>
            <a:lstStyle/>
            <a:p>
              <a:r>
                <a:rPr lang="nb-NO" sz="800" dirty="0">
                  <a:latin typeface="Helvetica Neue LT Com"/>
                </a:rPr>
                <a:t>259w</a:t>
              </a:r>
            </a:p>
          </p:txBody>
        </p:sp>
        <p:sp>
          <p:nvSpPr>
            <p:cNvPr id="104" name="TekstSylinder 103"/>
            <p:cNvSpPr txBox="1"/>
            <p:nvPr/>
          </p:nvSpPr>
          <p:spPr>
            <a:xfrm>
              <a:off x="913124" y="2648983"/>
              <a:ext cx="431528" cy="215444"/>
            </a:xfrm>
            <a:prstGeom prst="rect">
              <a:avLst/>
            </a:prstGeom>
            <a:noFill/>
          </p:spPr>
          <p:txBody>
            <a:bodyPr wrap="none" rtlCol="0">
              <a:spAutoFit/>
            </a:bodyPr>
            <a:lstStyle/>
            <a:p>
              <a:r>
                <a:rPr lang="nb-NO" sz="800" dirty="0">
                  <a:latin typeface="Helvetica Neue LT Com"/>
                </a:rPr>
                <a:t>252w</a:t>
              </a:r>
            </a:p>
          </p:txBody>
        </p:sp>
        <p:sp>
          <p:nvSpPr>
            <p:cNvPr id="105" name="TekstSylinder 104"/>
            <p:cNvSpPr txBox="1"/>
            <p:nvPr/>
          </p:nvSpPr>
          <p:spPr>
            <a:xfrm>
              <a:off x="1797773" y="2648983"/>
              <a:ext cx="431528" cy="215444"/>
            </a:xfrm>
            <a:prstGeom prst="rect">
              <a:avLst/>
            </a:prstGeom>
            <a:noFill/>
          </p:spPr>
          <p:txBody>
            <a:bodyPr wrap="none" rtlCol="0">
              <a:spAutoFit/>
            </a:bodyPr>
            <a:lstStyle/>
            <a:p>
              <a:r>
                <a:rPr lang="nb-NO" sz="800" dirty="0">
                  <a:latin typeface="Helvetica Neue LT Com"/>
                </a:rPr>
                <a:t>250w</a:t>
              </a:r>
            </a:p>
          </p:txBody>
        </p:sp>
        <p:pic>
          <p:nvPicPr>
            <p:cNvPr id="106"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77252"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561901"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108" name="TekstSylinder 107"/>
            <p:cNvSpPr txBox="1"/>
            <p:nvPr/>
          </p:nvSpPr>
          <p:spPr>
            <a:xfrm>
              <a:off x="2682422" y="2648983"/>
              <a:ext cx="431528" cy="215444"/>
            </a:xfrm>
            <a:prstGeom prst="rect">
              <a:avLst/>
            </a:prstGeom>
            <a:noFill/>
          </p:spPr>
          <p:txBody>
            <a:bodyPr wrap="none" rtlCol="0">
              <a:spAutoFit/>
            </a:bodyPr>
            <a:lstStyle/>
            <a:p>
              <a:r>
                <a:rPr lang="nb-NO" sz="800" dirty="0">
                  <a:latin typeface="Helvetica Neue LT Com"/>
                </a:rPr>
                <a:t>253w</a:t>
              </a:r>
            </a:p>
          </p:txBody>
        </p:sp>
        <p:sp>
          <p:nvSpPr>
            <p:cNvPr id="109" name="TekstSylinder 108"/>
            <p:cNvSpPr txBox="1"/>
            <p:nvPr/>
          </p:nvSpPr>
          <p:spPr>
            <a:xfrm>
              <a:off x="3567071" y="2648983"/>
              <a:ext cx="431528" cy="215444"/>
            </a:xfrm>
            <a:prstGeom prst="rect">
              <a:avLst/>
            </a:prstGeom>
            <a:noFill/>
          </p:spPr>
          <p:txBody>
            <a:bodyPr wrap="none" rtlCol="0">
              <a:spAutoFit/>
            </a:bodyPr>
            <a:lstStyle/>
            <a:p>
              <a:r>
                <a:rPr lang="nb-NO" sz="800" dirty="0">
                  <a:latin typeface="Helvetica Neue LT Com"/>
                </a:rPr>
                <a:t>256w</a:t>
              </a:r>
            </a:p>
          </p:txBody>
        </p:sp>
        <p:pic>
          <p:nvPicPr>
            <p:cNvPr id="11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427501" y="2652563"/>
              <a:ext cx="441868" cy="865599"/>
            </a:xfrm>
            <a:prstGeom prst="rect">
              <a:avLst/>
            </a:prstGeom>
            <a:noFill/>
            <a:extLst>
              <a:ext uri="{909E8E84-426E-40DD-AFC4-6F175D3DCCD1}">
                <a14:hiddenFill xmlns:a14="http://schemas.microsoft.com/office/drawing/2010/main">
                  <a:solidFill>
                    <a:srgbClr val="FFFFFF"/>
                  </a:solidFill>
                </a14:hiddenFill>
              </a:ext>
            </a:extLst>
          </p:spPr>
        </p:pic>
        <p:pic>
          <p:nvPicPr>
            <p:cNvPr id="111"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312150" y="2646148"/>
              <a:ext cx="441868" cy="865599"/>
            </a:xfrm>
            <a:prstGeom prst="rect">
              <a:avLst/>
            </a:prstGeom>
            <a:noFill/>
            <a:extLst>
              <a:ext uri="{909E8E84-426E-40DD-AFC4-6F175D3DCCD1}">
                <a14:hiddenFill xmlns:a14="http://schemas.microsoft.com/office/drawing/2010/main">
                  <a:solidFill>
                    <a:srgbClr val="FFFFFF"/>
                  </a:solidFill>
                </a14:hiddenFill>
              </a:ext>
            </a:extLst>
          </p:spPr>
        </p:pic>
        <p:sp>
          <p:nvSpPr>
            <p:cNvPr id="112" name="TekstSylinder 111"/>
            <p:cNvSpPr txBox="1"/>
            <p:nvPr/>
          </p:nvSpPr>
          <p:spPr>
            <a:xfrm>
              <a:off x="4432671" y="2648983"/>
              <a:ext cx="431528" cy="215444"/>
            </a:xfrm>
            <a:prstGeom prst="rect">
              <a:avLst/>
            </a:prstGeom>
            <a:noFill/>
          </p:spPr>
          <p:txBody>
            <a:bodyPr wrap="none" rtlCol="0">
              <a:spAutoFit/>
            </a:bodyPr>
            <a:lstStyle/>
            <a:p>
              <a:r>
                <a:rPr lang="nb-NO" sz="800" dirty="0">
                  <a:latin typeface="Helvetica Neue LT Com"/>
                </a:rPr>
                <a:t>256w</a:t>
              </a:r>
            </a:p>
          </p:txBody>
        </p:sp>
        <p:sp>
          <p:nvSpPr>
            <p:cNvPr id="113" name="TekstSylinder 112"/>
            <p:cNvSpPr txBox="1"/>
            <p:nvPr/>
          </p:nvSpPr>
          <p:spPr>
            <a:xfrm>
              <a:off x="5317320" y="2648983"/>
              <a:ext cx="431528" cy="215444"/>
            </a:xfrm>
            <a:prstGeom prst="rect">
              <a:avLst/>
            </a:prstGeom>
            <a:noFill/>
          </p:spPr>
          <p:txBody>
            <a:bodyPr wrap="none" rtlCol="0">
              <a:spAutoFit/>
            </a:bodyPr>
            <a:lstStyle/>
            <a:p>
              <a:r>
                <a:rPr lang="nb-NO" sz="800" dirty="0">
                  <a:latin typeface="Helvetica Neue LT Com"/>
                </a:rPr>
                <a:t>250w</a:t>
              </a:r>
            </a:p>
          </p:txBody>
        </p:sp>
        <p:sp>
          <p:nvSpPr>
            <p:cNvPr id="114" name="Frihåndsform 113"/>
            <p:cNvSpPr/>
            <p:nvPr/>
          </p:nvSpPr>
          <p:spPr>
            <a:xfrm>
              <a:off x="38100" y="2232660"/>
              <a:ext cx="624840" cy="853446"/>
            </a:xfrm>
            <a:custGeom>
              <a:avLst/>
              <a:gdLst>
                <a:gd name="connsiteX0" fmla="*/ 624840 w 624840"/>
                <a:gd name="connsiteY0" fmla="*/ 0 h 853446"/>
                <a:gd name="connsiteX1" fmla="*/ 472440 w 624840"/>
                <a:gd name="connsiteY1" fmla="*/ 15240 h 853446"/>
                <a:gd name="connsiteX2" fmla="*/ 449580 w 624840"/>
                <a:gd name="connsiteY2" fmla="*/ 22860 h 853446"/>
                <a:gd name="connsiteX3" fmla="*/ 373380 w 624840"/>
                <a:gd name="connsiteY3" fmla="*/ 38100 h 853446"/>
                <a:gd name="connsiteX4" fmla="*/ 327660 w 624840"/>
                <a:gd name="connsiteY4" fmla="*/ 53340 h 853446"/>
                <a:gd name="connsiteX5" fmla="*/ 304800 w 624840"/>
                <a:gd name="connsiteY5" fmla="*/ 60960 h 853446"/>
                <a:gd name="connsiteX6" fmla="*/ 274320 w 624840"/>
                <a:gd name="connsiteY6" fmla="*/ 76200 h 853446"/>
                <a:gd name="connsiteX7" fmla="*/ 251460 w 624840"/>
                <a:gd name="connsiteY7" fmla="*/ 91440 h 853446"/>
                <a:gd name="connsiteX8" fmla="*/ 228600 w 624840"/>
                <a:gd name="connsiteY8" fmla="*/ 99060 h 853446"/>
                <a:gd name="connsiteX9" fmla="*/ 205740 w 624840"/>
                <a:gd name="connsiteY9" fmla="*/ 121920 h 853446"/>
                <a:gd name="connsiteX10" fmla="*/ 160020 w 624840"/>
                <a:gd name="connsiteY10" fmla="*/ 160020 h 853446"/>
                <a:gd name="connsiteX11" fmla="*/ 137160 w 624840"/>
                <a:gd name="connsiteY11" fmla="*/ 190500 h 853446"/>
                <a:gd name="connsiteX12" fmla="*/ 121920 w 624840"/>
                <a:gd name="connsiteY12" fmla="*/ 213360 h 853446"/>
                <a:gd name="connsiteX13" fmla="*/ 76200 w 624840"/>
                <a:gd name="connsiteY13" fmla="*/ 251460 h 853446"/>
                <a:gd name="connsiteX14" fmla="*/ 53340 w 624840"/>
                <a:gd name="connsiteY14" fmla="*/ 297180 h 853446"/>
                <a:gd name="connsiteX15" fmla="*/ 22860 w 624840"/>
                <a:gd name="connsiteY15" fmla="*/ 342900 h 853446"/>
                <a:gd name="connsiteX16" fmla="*/ 15240 w 624840"/>
                <a:gd name="connsiteY16" fmla="*/ 381000 h 853446"/>
                <a:gd name="connsiteX17" fmla="*/ 7620 w 624840"/>
                <a:gd name="connsiteY17" fmla="*/ 403860 h 853446"/>
                <a:gd name="connsiteX18" fmla="*/ 0 w 624840"/>
                <a:gd name="connsiteY18" fmla="*/ 449580 h 853446"/>
                <a:gd name="connsiteX19" fmla="*/ 7620 w 624840"/>
                <a:gd name="connsiteY19" fmla="*/ 617220 h 853446"/>
                <a:gd name="connsiteX20" fmla="*/ 15240 w 624840"/>
                <a:gd name="connsiteY20" fmla="*/ 640080 h 853446"/>
                <a:gd name="connsiteX21" fmla="*/ 38100 w 624840"/>
                <a:gd name="connsiteY21" fmla="*/ 716280 h 853446"/>
                <a:gd name="connsiteX22" fmla="*/ 68580 w 624840"/>
                <a:gd name="connsiteY22" fmla="*/ 762000 h 853446"/>
                <a:gd name="connsiteX23" fmla="*/ 91440 w 624840"/>
                <a:gd name="connsiteY23" fmla="*/ 769620 h 853446"/>
                <a:gd name="connsiteX24" fmla="*/ 190500 w 624840"/>
                <a:gd name="connsiteY24" fmla="*/ 784860 h 853446"/>
                <a:gd name="connsiteX25" fmla="*/ 220980 w 624840"/>
                <a:gd name="connsiteY25" fmla="*/ 792480 h 853446"/>
                <a:gd name="connsiteX26" fmla="*/ 266700 w 624840"/>
                <a:gd name="connsiteY26" fmla="*/ 807720 h 853446"/>
                <a:gd name="connsiteX27" fmla="*/ 312420 w 624840"/>
                <a:gd name="connsiteY27" fmla="*/ 815340 h 853446"/>
                <a:gd name="connsiteX28" fmla="*/ 350520 w 624840"/>
                <a:gd name="connsiteY28" fmla="*/ 822960 h 853446"/>
                <a:gd name="connsiteX29" fmla="*/ 472440 w 624840"/>
                <a:gd name="connsiteY29" fmla="*/ 838200 h 853446"/>
                <a:gd name="connsiteX30" fmla="*/ 525780 w 624840"/>
                <a:gd name="connsiteY30" fmla="*/ 853440 h 85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24840" h="853446">
                  <a:moveTo>
                    <a:pt x="624840" y="0"/>
                  </a:moveTo>
                  <a:cubicBezTo>
                    <a:pt x="604399" y="1858"/>
                    <a:pt x="498164" y="10953"/>
                    <a:pt x="472440" y="15240"/>
                  </a:cubicBezTo>
                  <a:cubicBezTo>
                    <a:pt x="464517" y="16560"/>
                    <a:pt x="457421" y="21118"/>
                    <a:pt x="449580" y="22860"/>
                  </a:cubicBezTo>
                  <a:cubicBezTo>
                    <a:pt x="396617" y="34630"/>
                    <a:pt x="416757" y="25087"/>
                    <a:pt x="373380" y="38100"/>
                  </a:cubicBezTo>
                  <a:cubicBezTo>
                    <a:pt x="357993" y="42716"/>
                    <a:pt x="342900" y="48260"/>
                    <a:pt x="327660" y="53340"/>
                  </a:cubicBezTo>
                  <a:cubicBezTo>
                    <a:pt x="320040" y="55880"/>
                    <a:pt x="311984" y="57368"/>
                    <a:pt x="304800" y="60960"/>
                  </a:cubicBezTo>
                  <a:cubicBezTo>
                    <a:pt x="294640" y="66040"/>
                    <a:pt x="284183" y="70564"/>
                    <a:pt x="274320" y="76200"/>
                  </a:cubicBezTo>
                  <a:cubicBezTo>
                    <a:pt x="266369" y="80744"/>
                    <a:pt x="259651" y="87344"/>
                    <a:pt x="251460" y="91440"/>
                  </a:cubicBezTo>
                  <a:cubicBezTo>
                    <a:pt x="244276" y="95032"/>
                    <a:pt x="236220" y="96520"/>
                    <a:pt x="228600" y="99060"/>
                  </a:cubicBezTo>
                  <a:cubicBezTo>
                    <a:pt x="220980" y="106680"/>
                    <a:pt x="214019" y="115021"/>
                    <a:pt x="205740" y="121920"/>
                  </a:cubicBezTo>
                  <a:cubicBezTo>
                    <a:pt x="170466" y="151315"/>
                    <a:pt x="193413" y="121062"/>
                    <a:pt x="160020" y="160020"/>
                  </a:cubicBezTo>
                  <a:cubicBezTo>
                    <a:pt x="151755" y="169663"/>
                    <a:pt x="144542" y="180166"/>
                    <a:pt x="137160" y="190500"/>
                  </a:cubicBezTo>
                  <a:cubicBezTo>
                    <a:pt x="131837" y="197952"/>
                    <a:pt x="127783" y="206325"/>
                    <a:pt x="121920" y="213360"/>
                  </a:cubicBezTo>
                  <a:cubicBezTo>
                    <a:pt x="103585" y="235362"/>
                    <a:pt x="98677" y="236475"/>
                    <a:pt x="76200" y="251460"/>
                  </a:cubicBezTo>
                  <a:cubicBezTo>
                    <a:pt x="57047" y="308919"/>
                    <a:pt x="82883" y="238094"/>
                    <a:pt x="53340" y="297180"/>
                  </a:cubicBezTo>
                  <a:cubicBezTo>
                    <a:pt x="31284" y="341291"/>
                    <a:pt x="66195" y="299565"/>
                    <a:pt x="22860" y="342900"/>
                  </a:cubicBezTo>
                  <a:cubicBezTo>
                    <a:pt x="20320" y="355600"/>
                    <a:pt x="18381" y="368435"/>
                    <a:pt x="15240" y="381000"/>
                  </a:cubicBezTo>
                  <a:cubicBezTo>
                    <a:pt x="13292" y="388792"/>
                    <a:pt x="9362" y="396019"/>
                    <a:pt x="7620" y="403860"/>
                  </a:cubicBezTo>
                  <a:cubicBezTo>
                    <a:pt x="4268" y="418942"/>
                    <a:pt x="2540" y="434340"/>
                    <a:pt x="0" y="449580"/>
                  </a:cubicBezTo>
                  <a:cubicBezTo>
                    <a:pt x="2540" y="505460"/>
                    <a:pt x="3159" y="561460"/>
                    <a:pt x="7620" y="617220"/>
                  </a:cubicBezTo>
                  <a:cubicBezTo>
                    <a:pt x="8261" y="625227"/>
                    <a:pt x="13033" y="632357"/>
                    <a:pt x="15240" y="640080"/>
                  </a:cubicBezTo>
                  <a:cubicBezTo>
                    <a:pt x="38272" y="720693"/>
                    <a:pt x="1883" y="607630"/>
                    <a:pt x="38100" y="716280"/>
                  </a:cubicBezTo>
                  <a:cubicBezTo>
                    <a:pt x="46089" y="740247"/>
                    <a:pt x="44117" y="745692"/>
                    <a:pt x="68580" y="762000"/>
                  </a:cubicBezTo>
                  <a:cubicBezTo>
                    <a:pt x="75263" y="766455"/>
                    <a:pt x="83717" y="767413"/>
                    <a:pt x="91440" y="769620"/>
                  </a:cubicBezTo>
                  <a:cubicBezTo>
                    <a:pt x="133435" y="781619"/>
                    <a:pt x="135228" y="778719"/>
                    <a:pt x="190500" y="784860"/>
                  </a:cubicBezTo>
                  <a:cubicBezTo>
                    <a:pt x="200660" y="787400"/>
                    <a:pt x="210949" y="789471"/>
                    <a:pt x="220980" y="792480"/>
                  </a:cubicBezTo>
                  <a:cubicBezTo>
                    <a:pt x="236367" y="797096"/>
                    <a:pt x="250854" y="805079"/>
                    <a:pt x="266700" y="807720"/>
                  </a:cubicBezTo>
                  <a:lnTo>
                    <a:pt x="312420" y="815340"/>
                  </a:lnTo>
                  <a:cubicBezTo>
                    <a:pt x="325163" y="817657"/>
                    <a:pt x="337745" y="820831"/>
                    <a:pt x="350520" y="822960"/>
                  </a:cubicBezTo>
                  <a:cubicBezTo>
                    <a:pt x="394011" y="830209"/>
                    <a:pt x="427781" y="833238"/>
                    <a:pt x="472440" y="838200"/>
                  </a:cubicBezTo>
                  <a:cubicBezTo>
                    <a:pt x="520570" y="854243"/>
                    <a:pt x="502096" y="853440"/>
                    <a:pt x="525780" y="85344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
        <p:nvSpPr>
          <p:cNvPr id="115" name="TekstSylinder 114"/>
          <p:cNvSpPr txBox="1"/>
          <p:nvPr/>
        </p:nvSpPr>
        <p:spPr>
          <a:xfrm>
            <a:off x="6347334" y="5426136"/>
            <a:ext cx="1770998" cy="369332"/>
          </a:xfrm>
          <a:prstGeom prst="rect">
            <a:avLst/>
          </a:prstGeom>
          <a:noFill/>
        </p:spPr>
        <p:txBody>
          <a:bodyPr wrap="none" rtlCol="0">
            <a:spAutoFit/>
          </a:bodyPr>
          <a:lstStyle/>
          <a:p>
            <a:r>
              <a:rPr lang="nb-NO" dirty="0"/>
              <a:t>SKYGGELEGGING</a:t>
            </a:r>
          </a:p>
        </p:txBody>
      </p:sp>
    </p:spTree>
    <p:extLst>
      <p:ext uri="{BB962C8B-B14F-4D97-AF65-F5344CB8AC3E}">
        <p14:creationId xmlns:p14="http://schemas.microsoft.com/office/powerpoint/2010/main" val="1308344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anim calcmode="lin" valueType="num">
                                      <p:cBhvr>
                                        <p:cTn id="8" dur="1000" fill="hold"/>
                                        <p:tgtEl>
                                          <p:spTgt spid="86"/>
                                        </p:tgtEl>
                                        <p:attrNameLst>
                                          <p:attrName>ppt_x</p:attrName>
                                        </p:attrNameLst>
                                      </p:cBhvr>
                                      <p:tavLst>
                                        <p:tav tm="0">
                                          <p:val>
                                            <p:strVal val="#ppt_x"/>
                                          </p:val>
                                        </p:tav>
                                        <p:tav tm="100000">
                                          <p:val>
                                            <p:strVal val="#ppt_x"/>
                                          </p:val>
                                        </p:tav>
                                      </p:tavLst>
                                    </p:anim>
                                    <p:anim calcmode="lin" valueType="num">
                                      <p:cBhvr>
                                        <p:cTn id="9"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fade">
                                      <p:cBhvr>
                                        <p:cTn id="21" dur="1000"/>
                                        <p:tgtEl>
                                          <p:spTgt spid="85"/>
                                        </p:tgtEl>
                                      </p:cBhvr>
                                    </p:animEffect>
                                    <p:anim calcmode="lin" valueType="num">
                                      <p:cBhvr>
                                        <p:cTn id="22" dur="1000" fill="hold"/>
                                        <p:tgtEl>
                                          <p:spTgt spid="85"/>
                                        </p:tgtEl>
                                        <p:attrNameLst>
                                          <p:attrName>ppt_x</p:attrName>
                                        </p:attrNameLst>
                                      </p:cBhvr>
                                      <p:tavLst>
                                        <p:tav tm="0">
                                          <p:val>
                                            <p:strVal val="#ppt_x"/>
                                          </p:val>
                                        </p:tav>
                                        <p:tav tm="100000">
                                          <p:val>
                                            <p:strVal val="#ppt_x"/>
                                          </p:val>
                                        </p:tav>
                                      </p:tavLst>
                                    </p:anim>
                                    <p:anim calcmode="lin" valueType="num">
                                      <p:cBhvr>
                                        <p:cTn id="23"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1000"/>
                                        <p:tgtEl>
                                          <p:spTgt spid="87"/>
                                        </p:tgtEl>
                                      </p:cBhvr>
                                    </p:animEffect>
                                    <p:anim calcmode="lin" valueType="num">
                                      <p:cBhvr>
                                        <p:cTn id="29" dur="1000" fill="hold"/>
                                        <p:tgtEl>
                                          <p:spTgt spid="87"/>
                                        </p:tgtEl>
                                        <p:attrNameLst>
                                          <p:attrName>ppt_x</p:attrName>
                                        </p:attrNameLst>
                                      </p:cBhvr>
                                      <p:tavLst>
                                        <p:tav tm="0">
                                          <p:val>
                                            <p:strVal val="#ppt_x"/>
                                          </p:val>
                                        </p:tav>
                                        <p:tav tm="100000">
                                          <p:val>
                                            <p:strVal val="#ppt_x"/>
                                          </p:val>
                                        </p:tav>
                                      </p:tavLst>
                                    </p:anim>
                                    <p:anim calcmode="lin" valueType="num">
                                      <p:cBhvr>
                                        <p:cTn id="30"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1000"/>
                                        <p:tgtEl>
                                          <p:spTgt spid="84"/>
                                        </p:tgtEl>
                                      </p:cBhvr>
                                    </p:animEffect>
                                    <p:anim calcmode="lin" valueType="num">
                                      <p:cBhvr>
                                        <p:cTn id="36" dur="1000" fill="hold"/>
                                        <p:tgtEl>
                                          <p:spTgt spid="84"/>
                                        </p:tgtEl>
                                        <p:attrNameLst>
                                          <p:attrName>ppt_x</p:attrName>
                                        </p:attrNameLst>
                                      </p:cBhvr>
                                      <p:tavLst>
                                        <p:tav tm="0">
                                          <p:val>
                                            <p:strVal val="#ppt_x"/>
                                          </p:val>
                                        </p:tav>
                                        <p:tav tm="100000">
                                          <p:val>
                                            <p:strVal val="#ppt_x"/>
                                          </p:val>
                                        </p:tav>
                                      </p:tavLst>
                                    </p:anim>
                                    <p:anim calcmode="lin" valueType="num">
                                      <p:cBhvr>
                                        <p:cTn id="37"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15"/>
                                        </p:tgtEl>
                                        <p:attrNameLst>
                                          <p:attrName>style.visibility</p:attrName>
                                        </p:attrNameLst>
                                      </p:cBhvr>
                                      <p:to>
                                        <p:strVal val="visible"/>
                                      </p:to>
                                    </p:set>
                                    <p:animEffect transition="in" filter="fade">
                                      <p:cBhvr>
                                        <p:cTn id="42" dur="1000"/>
                                        <p:tgtEl>
                                          <p:spTgt spid="115"/>
                                        </p:tgtEl>
                                      </p:cBhvr>
                                    </p:animEffect>
                                    <p:anim calcmode="lin" valueType="num">
                                      <p:cBhvr>
                                        <p:cTn id="43" dur="1000" fill="hold"/>
                                        <p:tgtEl>
                                          <p:spTgt spid="115"/>
                                        </p:tgtEl>
                                        <p:attrNameLst>
                                          <p:attrName>ppt_x</p:attrName>
                                        </p:attrNameLst>
                                      </p:cBhvr>
                                      <p:tavLst>
                                        <p:tav tm="0">
                                          <p:val>
                                            <p:strVal val="#ppt_x"/>
                                          </p:val>
                                        </p:tav>
                                        <p:tav tm="100000">
                                          <p:val>
                                            <p:strVal val="#ppt_x"/>
                                          </p:val>
                                        </p:tav>
                                      </p:tavLst>
                                    </p:anim>
                                    <p:anim calcmode="lin" valueType="num">
                                      <p:cBhvr>
                                        <p:cTn id="44" dur="1000" fill="hold"/>
                                        <p:tgtEl>
                                          <p:spTgt spid="1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85" grpId="0"/>
      <p:bldP spid="1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40585"/>
            <a:ext cx="9144000" cy="5143500"/>
          </a:xfrm>
          <a:prstGeom prst="rect">
            <a:avLst/>
          </a:prstGeom>
        </p:spPr>
      </p:pic>
    </p:spTree>
    <p:extLst>
      <p:ext uri="{BB962C8B-B14F-4D97-AF65-F5344CB8AC3E}">
        <p14:creationId xmlns:p14="http://schemas.microsoft.com/office/powerpoint/2010/main" val="3382841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229804" y="2980935"/>
            <a:ext cx="8712968" cy="3384376"/>
          </a:xfrm>
          <a:prstGeom prst="roundRect">
            <a:avLst>
              <a:gd name="adj" fmla="val 6636"/>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 name="Title 1"/>
          <p:cNvSpPr>
            <a:spLocks noGrp="1"/>
          </p:cNvSpPr>
          <p:nvPr>
            <p:ph type="title"/>
          </p:nvPr>
        </p:nvSpPr>
        <p:spPr/>
        <p:txBody>
          <a:bodyPr/>
          <a:lstStyle/>
          <a:p>
            <a:r>
              <a:rPr lang="en-US" dirty="0" err="1"/>
              <a:t>Løsningen</a:t>
            </a:r>
            <a:endParaRPr lang="en-US" dirty="0"/>
          </a:p>
        </p:txBody>
      </p:sp>
      <p:sp>
        <p:nvSpPr>
          <p:cNvPr id="3" name="Content Placeholder 2"/>
          <p:cNvSpPr>
            <a:spLocks noGrp="1"/>
          </p:cNvSpPr>
          <p:nvPr>
            <p:ph idx="1"/>
          </p:nvPr>
        </p:nvSpPr>
        <p:spPr>
          <a:xfrm>
            <a:off x="348338" y="3663290"/>
            <a:ext cx="2695424" cy="3024335"/>
          </a:xfrm>
        </p:spPr>
        <p:txBody>
          <a:bodyPr anchor="t"/>
          <a:lstStyle/>
          <a:p>
            <a:pPr marL="0" indent="0">
              <a:lnSpc>
                <a:spcPct val="90000"/>
              </a:lnSpc>
              <a:buNone/>
            </a:pPr>
            <a:r>
              <a:rPr lang="nb-NO" sz="1600" b="1" dirty="0"/>
              <a:t>Ved å koble en </a:t>
            </a:r>
            <a:r>
              <a:rPr lang="nb-NO" sz="1600" b="1" dirty="0" err="1"/>
              <a:t>SolarEdge</a:t>
            </a:r>
            <a:r>
              <a:rPr lang="nb-NO" sz="1600" b="1" dirty="0"/>
              <a:t> Power </a:t>
            </a:r>
            <a:r>
              <a:rPr lang="nb-NO" sz="1600" b="1" dirty="0" err="1"/>
              <a:t>optimizer</a:t>
            </a:r>
            <a:r>
              <a:rPr lang="nb-NO" sz="1600" b="1" dirty="0"/>
              <a:t> til et Solcellepanel blir det et smart panel . </a:t>
            </a:r>
          </a:p>
          <a:p>
            <a:pPr marL="0" indent="0">
              <a:lnSpc>
                <a:spcPct val="90000"/>
              </a:lnSpc>
              <a:buNone/>
            </a:pPr>
            <a:r>
              <a:rPr lang="nb-NO" sz="1600" b="1" dirty="0"/>
              <a:t>Dette gjør :</a:t>
            </a:r>
          </a:p>
          <a:p>
            <a:pPr>
              <a:lnSpc>
                <a:spcPct val="90000"/>
              </a:lnSpc>
              <a:buFont typeface="Arial" panose="020B0604020202020204" pitchFamily="34" charset="0"/>
              <a:buChar char="•"/>
            </a:pPr>
            <a:r>
              <a:rPr lang="en-US" sz="1600" dirty="0" err="1"/>
              <a:t>Hent</a:t>
            </a:r>
            <a:r>
              <a:rPr lang="en-US" sz="1600" dirty="0"/>
              <a:t> </a:t>
            </a:r>
            <a:r>
              <a:rPr lang="en-US" sz="1600" dirty="0" err="1"/>
              <a:t>ut</a:t>
            </a:r>
            <a:r>
              <a:rPr lang="en-US" sz="1600" dirty="0"/>
              <a:t> </a:t>
            </a:r>
            <a:r>
              <a:rPr lang="en-US" sz="1600" dirty="0" err="1"/>
              <a:t>opptil</a:t>
            </a:r>
            <a:r>
              <a:rPr lang="en-US" sz="1600" dirty="0"/>
              <a:t> 25% </a:t>
            </a:r>
            <a:r>
              <a:rPr lang="en-US" sz="1600" dirty="0" err="1"/>
              <a:t>mer</a:t>
            </a:r>
            <a:r>
              <a:rPr lang="en-US" sz="1600" dirty="0"/>
              <a:t> energy </a:t>
            </a:r>
            <a:r>
              <a:rPr lang="en-US" sz="1600" dirty="0" err="1"/>
              <a:t>fra</a:t>
            </a:r>
            <a:r>
              <a:rPr lang="en-US" sz="1600" dirty="0"/>
              <a:t> </a:t>
            </a:r>
            <a:r>
              <a:rPr lang="en-US" sz="1600" dirty="0" err="1"/>
              <a:t>hvert</a:t>
            </a:r>
            <a:r>
              <a:rPr lang="en-US" sz="1600" dirty="0"/>
              <a:t> </a:t>
            </a:r>
            <a:r>
              <a:rPr lang="en-US" sz="1600" dirty="0" err="1"/>
              <a:t>enkelt</a:t>
            </a:r>
            <a:r>
              <a:rPr lang="en-US" sz="1600" dirty="0"/>
              <a:t> panel</a:t>
            </a:r>
          </a:p>
          <a:p>
            <a:pPr>
              <a:lnSpc>
                <a:spcPct val="90000"/>
              </a:lnSpc>
            </a:pPr>
            <a:r>
              <a:rPr lang="en-US" sz="1600" dirty="0" err="1"/>
              <a:t>Konstant</a:t>
            </a:r>
            <a:r>
              <a:rPr lang="en-US" sz="1600" dirty="0"/>
              <a:t> </a:t>
            </a:r>
            <a:r>
              <a:rPr lang="en-US" sz="1600" dirty="0" err="1"/>
              <a:t>oppdatering</a:t>
            </a:r>
            <a:r>
              <a:rPr lang="en-US" sz="1600" dirty="0"/>
              <a:t> </a:t>
            </a:r>
            <a:r>
              <a:rPr lang="en-US" sz="1600" dirty="0" err="1"/>
              <a:t>på</a:t>
            </a:r>
            <a:r>
              <a:rPr lang="en-US" sz="1600" dirty="0"/>
              <a:t> </a:t>
            </a:r>
            <a:r>
              <a:rPr lang="en-US" sz="1600" dirty="0" err="1"/>
              <a:t>ytelsen</a:t>
            </a:r>
            <a:r>
              <a:rPr lang="en-US" sz="1600" dirty="0"/>
              <a:t> </a:t>
            </a:r>
            <a:r>
              <a:rPr lang="en-US" sz="1600" dirty="0" err="1"/>
              <a:t>til</a:t>
            </a:r>
            <a:r>
              <a:rPr lang="en-US" sz="1600" dirty="0"/>
              <a:t> </a:t>
            </a:r>
            <a:r>
              <a:rPr lang="en-US" sz="1600" dirty="0" err="1"/>
              <a:t>hvert</a:t>
            </a:r>
            <a:r>
              <a:rPr lang="en-US" sz="1600" dirty="0"/>
              <a:t> </a:t>
            </a:r>
            <a:r>
              <a:rPr lang="en-US" sz="1600" dirty="0" err="1"/>
              <a:t>enkelt</a:t>
            </a:r>
            <a:r>
              <a:rPr lang="en-US" sz="1600" dirty="0"/>
              <a:t> panel</a:t>
            </a:r>
          </a:p>
          <a:p>
            <a:pPr>
              <a:lnSpc>
                <a:spcPct val="90000"/>
              </a:lnSpc>
            </a:pPr>
            <a:r>
              <a:rPr lang="en-US" sz="1600" dirty="0" err="1"/>
              <a:t>Automatisk</a:t>
            </a:r>
            <a:r>
              <a:rPr lang="en-US" sz="1600" dirty="0"/>
              <a:t> </a:t>
            </a:r>
            <a:r>
              <a:rPr lang="en-US" sz="1600" dirty="0" err="1"/>
              <a:t>nedkobling</a:t>
            </a:r>
            <a:r>
              <a:rPr lang="en-US" sz="1600" dirty="0"/>
              <a:t> </a:t>
            </a:r>
            <a:r>
              <a:rPr lang="en-US" sz="1600" dirty="0" err="1"/>
              <a:t>av</a:t>
            </a:r>
            <a:r>
              <a:rPr lang="en-US" sz="1600" dirty="0"/>
              <a:t> </a:t>
            </a:r>
            <a:r>
              <a:rPr lang="en-US" sz="1600" dirty="0" err="1"/>
              <a:t>panelet’s</a:t>
            </a:r>
            <a:r>
              <a:rPr lang="en-US" sz="1600" dirty="0"/>
              <a:t> </a:t>
            </a:r>
            <a:r>
              <a:rPr lang="en-US" sz="1600" dirty="0" err="1"/>
              <a:t>strømproduksjon</a:t>
            </a:r>
            <a:r>
              <a:rPr lang="en-US" sz="1600" dirty="0"/>
              <a:t> </a:t>
            </a:r>
            <a:r>
              <a:rPr lang="en-US" sz="1600" dirty="0" err="1"/>
              <a:t>ved</a:t>
            </a:r>
            <a:r>
              <a:rPr lang="en-US" sz="1600" dirty="0"/>
              <a:t>, </a:t>
            </a:r>
            <a:r>
              <a:rPr lang="en-US" sz="1600" dirty="0" err="1"/>
              <a:t>strømbrudd</a:t>
            </a:r>
            <a:r>
              <a:rPr lang="en-US" sz="1600" dirty="0"/>
              <a:t>, </a:t>
            </a:r>
            <a:r>
              <a:rPr lang="en-US" sz="1600" dirty="0" err="1"/>
              <a:t>feil</a:t>
            </a:r>
            <a:r>
              <a:rPr lang="en-US" sz="1600" dirty="0"/>
              <a:t> </a:t>
            </a:r>
            <a:r>
              <a:rPr lang="en-US" sz="1600" dirty="0" err="1"/>
              <a:t>eller</a:t>
            </a:r>
            <a:r>
              <a:rPr lang="en-US" sz="1600" dirty="0"/>
              <a:t> service.</a:t>
            </a:r>
            <a:endParaRPr lang="en-US" sz="1600" i="1" dirty="0"/>
          </a:p>
        </p:txBody>
      </p:sp>
      <p:sp>
        <p:nvSpPr>
          <p:cNvPr id="5" name="Content Placeholder 2"/>
          <p:cNvSpPr txBox="1">
            <a:spLocks/>
          </p:cNvSpPr>
          <p:nvPr/>
        </p:nvSpPr>
        <p:spPr>
          <a:xfrm>
            <a:off x="3287694" y="3663290"/>
            <a:ext cx="2558734" cy="2304256"/>
          </a:xfrm>
          <a:prstGeom prst="rect">
            <a:avLst/>
          </a:prstGeom>
        </p:spPr>
        <p:txBody>
          <a:bodyPr vert="horz" lIns="0" tIns="0" rIns="0" bIns="0" rtlCol="1" anchor="t">
            <a:noAutofit/>
          </a:bodyPr>
          <a:lstStyle>
            <a:lvl1pPr marL="291600" indent="-291600" algn="l" defTabSz="914400" rtl="0" eaLnBrk="1" latinLnBrk="0" hangingPunct="1">
              <a:spcBef>
                <a:spcPts val="400"/>
              </a:spcBef>
              <a:buSzPct val="60000"/>
              <a:buFontTx/>
              <a:buBlip>
                <a:blip r:embed="rId2"/>
              </a:buBlip>
              <a:defRPr sz="2400" kern="1200">
                <a:solidFill>
                  <a:schemeClr val="tx1"/>
                </a:solidFill>
                <a:latin typeface="+mn-lt"/>
                <a:ea typeface="+mn-ea"/>
                <a:cs typeface="+mn-cs"/>
              </a:defRPr>
            </a:lvl1pPr>
            <a:lvl2pPr marL="540000" indent="-183600" algn="l" defTabSz="914400" rtl="0" eaLnBrk="1" latinLnBrk="0" hangingPunct="1">
              <a:spcBef>
                <a:spcPts val="400"/>
              </a:spcBef>
              <a:buClr>
                <a:schemeClr val="accent1"/>
              </a:buClr>
              <a:buFont typeface="Calibri" pitchFamily="34" charset="0"/>
              <a:buChar char="̶"/>
              <a:defRPr sz="2200" kern="1200">
                <a:solidFill>
                  <a:schemeClr val="tx1"/>
                </a:solidFill>
                <a:latin typeface="+mn-lt"/>
                <a:ea typeface="+mn-ea"/>
                <a:cs typeface="+mn-cs"/>
              </a:defRPr>
            </a:lvl2pPr>
            <a:lvl3pPr marL="795600" indent="-255600" algn="l" defTabSz="914400" rtl="0" eaLnBrk="1" latinLnBrk="0" hangingPunct="1">
              <a:spcBef>
                <a:spcPts val="400"/>
              </a:spcBef>
              <a:buSzPct val="60000"/>
              <a:buFontTx/>
              <a:buBlip>
                <a:blip r:embed="rId2"/>
              </a:buBlip>
              <a:defRPr sz="1800" kern="1200">
                <a:solidFill>
                  <a:schemeClr val="tx2"/>
                </a:solidFill>
                <a:latin typeface="+mn-lt"/>
                <a:ea typeface="+mn-ea"/>
                <a:cs typeface="+mn-cs"/>
              </a:defRPr>
            </a:lvl3pPr>
            <a:lvl4pPr marL="1134000" indent="-255600" algn="l" defTabSz="914400" rtl="0" eaLnBrk="1" latinLnBrk="0" hangingPunct="1">
              <a:spcBef>
                <a:spcPts val="400"/>
              </a:spcBef>
              <a:buClr>
                <a:schemeClr val="accent1"/>
              </a:buClr>
              <a:buFont typeface="Calibri" pitchFamily="34" charset="0"/>
              <a:buChar char="̶"/>
              <a:defRPr sz="1800" kern="1200">
                <a:solidFill>
                  <a:schemeClr val="tx2"/>
                </a:solidFill>
                <a:latin typeface="+mn-lt"/>
                <a:ea typeface="+mn-ea"/>
                <a:cs typeface="+mn-cs"/>
              </a:defRPr>
            </a:lvl4pPr>
            <a:lvl5pPr marL="1350000" indent="-219600" algn="l" defTabSz="914400" rtl="0" eaLnBrk="1" latinLnBrk="0" hangingPunct="1">
              <a:spcBef>
                <a:spcPts val="400"/>
              </a:spcBef>
              <a:buClr>
                <a:schemeClr val="accent1"/>
              </a:buClr>
              <a:buFont typeface="Calibri" pitchFamily="34" charset="0"/>
              <a:buChar char="&gt;"/>
              <a:defRPr sz="1600" kern="1200">
                <a:solidFill>
                  <a:schemeClr val="tx2"/>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400"/>
              </a:spcBef>
              <a:spcAft>
                <a:spcPts val="0"/>
              </a:spcAft>
              <a:buClrTx/>
              <a:buSzPct val="60000"/>
              <a:buFontTx/>
              <a:buNone/>
              <a:tabLst/>
              <a:defRPr/>
            </a:pPr>
            <a:r>
              <a:rPr kumimoji="0" lang="en-US" sz="1600" b="1" i="0" u="none" strike="noStrike" kern="1200" cap="none" spc="0" normalizeH="0" baseline="0" noProof="0" dirty="0" err="1">
                <a:ln>
                  <a:noFill/>
                </a:ln>
                <a:solidFill>
                  <a:schemeClr val="tx1"/>
                </a:solidFill>
                <a:effectLst/>
                <a:uLnTx/>
                <a:uFillTx/>
                <a:latin typeface="+mn-lt"/>
                <a:ea typeface="+mn-ea"/>
                <a:cs typeface="+mn-cs"/>
              </a:rPr>
              <a:t>SolarEdge</a:t>
            </a:r>
            <a:r>
              <a:rPr kumimoji="0" lang="en-US" sz="1600" b="1" i="0" u="none" strike="noStrike" kern="1200" cap="none" spc="0" normalizeH="0" baseline="0" noProof="0" dirty="0">
                <a:ln>
                  <a:noFill/>
                </a:ln>
                <a:solidFill>
                  <a:schemeClr val="tx1"/>
                </a:solidFill>
                <a:effectLst/>
                <a:uLnTx/>
                <a:uFillTx/>
                <a:latin typeface="+mn-lt"/>
                <a:ea typeface="+mn-ea"/>
                <a:cs typeface="+mn-cs"/>
              </a:rPr>
              <a:t> </a:t>
            </a:r>
            <a:r>
              <a:rPr kumimoji="0" lang="en-US" sz="1600" b="1" i="0" u="none" strike="noStrike" kern="1200" cap="none" spc="0" normalizeH="0" baseline="0" noProof="0" dirty="0" err="1">
                <a:ln>
                  <a:noFill/>
                </a:ln>
                <a:solidFill>
                  <a:schemeClr val="tx1"/>
                </a:solidFill>
                <a:effectLst/>
                <a:uLnTx/>
                <a:uFillTx/>
                <a:latin typeface="+mn-lt"/>
                <a:ea typeface="+mn-ea"/>
                <a:cs typeface="+mn-cs"/>
              </a:rPr>
              <a:t>inverteren</a:t>
            </a:r>
            <a:r>
              <a:rPr kumimoji="0" lang="en-US" sz="1600" b="1" i="0" u="none" strike="noStrike" kern="1200" cap="none" spc="0" normalizeH="0" baseline="0" noProof="0" dirty="0">
                <a:ln>
                  <a:noFill/>
                </a:ln>
                <a:solidFill>
                  <a:schemeClr val="tx1"/>
                </a:solidFill>
                <a:effectLst/>
                <a:uLnTx/>
                <a:uFillTx/>
                <a:latin typeface="+mn-lt"/>
                <a:ea typeface="+mn-ea"/>
                <a:cs typeface="+mn-cs"/>
              </a:rPr>
              <a:t> </a:t>
            </a:r>
            <a:r>
              <a:rPr kumimoji="0" lang="en-US" sz="1600" b="1" i="0" u="none" strike="noStrike" kern="1200" cap="none" spc="0" normalizeH="0" baseline="0" noProof="0" dirty="0" err="1">
                <a:ln>
                  <a:noFill/>
                </a:ln>
                <a:solidFill>
                  <a:schemeClr val="tx1"/>
                </a:solidFill>
                <a:effectLst/>
                <a:uLnTx/>
                <a:uFillTx/>
                <a:latin typeface="+mn-lt"/>
                <a:ea typeface="+mn-ea"/>
                <a:cs typeface="+mn-cs"/>
              </a:rPr>
              <a:t>er</a:t>
            </a:r>
            <a:r>
              <a:rPr kumimoji="0" lang="en-US" sz="1600" b="1" i="0" u="none" strike="noStrike" kern="1200" cap="none" spc="0" normalizeH="0" baseline="0" noProof="0" dirty="0">
                <a:ln>
                  <a:noFill/>
                </a:ln>
                <a:solidFill>
                  <a:schemeClr val="tx1"/>
                </a:solidFill>
                <a:effectLst/>
                <a:uLnTx/>
                <a:uFillTx/>
                <a:latin typeface="+mn-lt"/>
                <a:ea typeface="+mn-ea"/>
                <a:cs typeface="+mn-cs"/>
              </a:rPr>
              <a:t> </a:t>
            </a:r>
            <a:r>
              <a:rPr kumimoji="0" lang="en-US" sz="1600" b="1" i="0" u="none" strike="noStrike" kern="1200" cap="none" spc="0" normalizeH="0" baseline="0" noProof="0" dirty="0" err="1">
                <a:ln>
                  <a:noFill/>
                </a:ln>
                <a:solidFill>
                  <a:schemeClr val="tx1"/>
                </a:solidFill>
                <a:effectLst/>
                <a:uLnTx/>
                <a:uFillTx/>
                <a:latin typeface="+mn-lt"/>
                <a:ea typeface="+mn-ea"/>
                <a:cs typeface="+mn-cs"/>
              </a:rPr>
              <a:t>enklere</a:t>
            </a:r>
            <a:r>
              <a:rPr kumimoji="0" lang="en-US" sz="1600" b="1" i="0" u="none" strike="noStrike" kern="1200" cap="none" spc="0" normalizeH="0" baseline="0" noProof="0" dirty="0">
                <a:ln>
                  <a:noFill/>
                </a:ln>
                <a:solidFill>
                  <a:schemeClr val="tx1"/>
                </a:solidFill>
                <a:effectLst/>
                <a:uLnTx/>
                <a:uFillTx/>
                <a:latin typeface="+mn-lt"/>
                <a:ea typeface="+mn-ea"/>
                <a:cs typeface="+mn-cs"/>
              </a:rPr>
              <a:t> </a:t>
            </a:r>
            <a:r>
              <a:rPr kumimoji="0" lang="en-US" sz="1600" b="1" i="0" u="none" strike="noStrike" kern="1200" cap="none" spc="0" normalizeH="0" baseline="0" noProof="0" dirty="0" err="1">
                <a:ln>
                  <a:noFill/>
                </a:ln>
                <a:solidFill>
                  <a:schemeClr val="tx1"/>
                </a:solidFill>
                <a:effectLst/>
                <a:uLnTx/>
                <a:uFillTx/>
                <a:latin typeface="+mn-lt"/>
                <a:ea typeface="+mn-ea"/>
                <a:cs typeface="+mn-cs"/>
              </a:rPr>
              <a:t>og</a:t>
            </a:r>
            <a:r>
              <a:rPr kumimoji="0" lang="en-US" sz="1600" b="1" i="0" u="none" strike="noStrike" kern="1200" cap="none" spc="0" normalizeH="0" baseline="0" noProof="0" dirty="0">
                <a:ln>
                  <a:noFill/>
                </a:ln>
                <a:solidFill>
                  <a:schemeClr val="tx1"/>
                </a:solidFill>
                <a:effectLst/>
                <a:uLnTx/>
                <a:uFillTx/>
                <a:latin typeface="+mn-lt"/>
                <a:ea typeface="+mn-ea"/>
                <a:cs typeface="+mn-cs"/>
              </a:rPr>
              <a:t> </a:t>
            </a:r>
            <a:r>
              <a:rPr kumimoji="0" lang="en-US" sz="1600" b="1" i="0" u="none" strike="noStrike" kern="1200" cap="none" spc="0" normalizeH="0" baseline="0" noProof="0" dirty="0" err="1">
                <a:ln>
                  <a:noFill/>
                </a:ln>
                <a:solidFill>
                  <a:schemeClr val="tx1"/>
                </a:solidFill>
                <a:effectLst/>
                <a:uLnTx/>
                <a:uFillTx/>
                <a:latin typeface="+mn-lt"/>
                <a:ea typeface="+mn-ea"/>
                <a:cs typeface="+mn-cs"/>
              </a:rPr>
              <a:t>derfor</a:t>
            </a:r>
            <a:r>
              <a:rPr kumimoji="0" lang="en-US" sz="1600" b="1" i="0" u="none" strike="noStrike" kern="1200" cap="none" spc="0" normalizeH="0" baseline="0" noProof="0" dirty="0">
                <a:ln>
                  <a:noFill/>
                </a:ln>
                <a:solidFill>
                  <a:schemeClr val="tx1"/>
                </a:solidFill>
                <a:effectLst/>
                <a:uLnTx/>
                <a:uFillTx/>
                <a:latin typeface="+mn-lt"/>
                <a:ea typeface="+mn-ea"/>
                <a:cs typeface="+mn-cs"/>
              </a:rPr>
              <a:t> </a:t>
            </a:r>
            <a:r>
              <a:rPr kumimoji="0" lang="en-US" sz="1600" b="1" i="0" u="none" strike="noStrike" kern="1200" cap="none" spc="0" normalizeH="0" baseline="0" noProof="0" dirty="0" err="1">
                <a:ln>
                  <a:noFill/>
                </a:ln>
                <a:solidFill>
                  <a:schemeClr val="tx1"/>
                </a:solidFill>
                <a:effectLst/>
                <a:uLnTx/>
                <a:uFillTx/>
                <a:latin typeface="+mn-lt"/>
                <a:ea typeface="+mn-ea"/>
                <a:cs typeface="+mn-cs"/>
              </a:rPr>
              <a:t>mer</a:t>
            </a:r>
            <a:r>
              <a:rPr kumimoji="0" lang="en-US" sz="1600" b="1" i="0" u="none" strike="noStrike" kern="1200" cap="none" spc="0" normalizeH="0" baseline="0" noProof="0" dirty="0">
                <a:ln>
                  <a:noFill/>
                </a:ln>
                <a:solidFill>
                  <a:schemeClr val="tx1"/>
                </a:solidFill>
                <a:effectLst/>
                <a:uLnTx/>
                <a:uFillTx/>
                <a:latin typeface="+mn-lt"/>
                <a:ea typeface="+mn-ea"/>
                <a:cs typeface="+mn-cs"/>
              </a:rPr>
              <a:t> </a:t>
            </a:r>
            <a:r>
              <a:rPr kumimoji="0" lang="en-US" sz="1600" b="1" i="0" u="none" strike="noStrike" kern="1200" cap="none" spc="0" normalizeH="0" baseline="0" noProof="0" dirty="0" err="1">
                <a:ln>
                  <a:noFill/>
                </a:ln>
                <a:solidFill>
                  <a:schemeClr val="tx1"/>
                </a:solidFill>
                <a:effectLst/>
                <a:uLnTx/>
                <a:uFillTx/>
                <a:latin typeface="+mn-lt"/>
                <a:ea typeface="+mn-ea"/>
                <a:cs typeface="+mn-cs"/>
              </a:rPr>
              <a:t>pålitelig</a:t>
            </a:r>
            <a:r>
              <a:rPr kumimoji="0" lang="en-US" sz="1600" b="1" i="0" u="none" strike="noStrike" kern="1200" cap="none" spc="0" normalizeH="0" baseline="0" noProof="0" dirty="0">
                <a:ln>
                  <a:noFill/>
                </a:ln>
                <a:solidFill>
                  <a:schemeClr val="tx1"/>
                </a:solidFill>
                <a:effectLst/>
                <a:uLnTx/>
                <a:uFillTx/>
                <a:latin typeface="+mn-lt"/>
                <a:ea typeface="+mn-ea"/>
                <a:cs typeface="+mn-cs"/>
              </a:rPr>
              <a:t>:</a:t>
            </a:r>
          </a:p>
          <a:p>
            <a:pPr marL="291600" marR="0" lvl="0" indent="-291600" algn="l" defTabSz="914400" rtl="0" eaLnBrk="1" fontAlgn="auto" latinLnBrk="0" hangingPunct="1">
              <a:lnSpc>
                <a:spcPct val="90000"/>
              </a:lnSpc>
              <a:spcBef>
                <a:spcPts val="400"/>
              </a:spcBef>
              <a:spcAft>
                <a:spcPts val="0"/>
              </a:spcAft>
              <a:buClrTx/>
              <a:buSzPct val="60000"/>
              <a:buFontTx/>
              <a:buBlip>
                <a:blip r:embed="rId2"/>
              </a:buBlip>
              <a:tabLst/>
              <a:defRPr/>
            </a:pPr>
            <a:r>
              <a:rPr kumimoji="0" lang="en-US" sz="1600" b="0" i="0" u="none" strike="noStrike" kern="1200" cap="none" spc="0" normalizeH="0" baseline="0" noProof="0" dirty="0" err="1">
                <a:ln>
                  <a:noFill/>
                </a:ln>
                <a:solidFill>
                  <a:schemeClr val="tx1"/>
                </a:solidFill>
                <a:effectLst/>
                <a:uLnTx/>
                <a:uFillTx/>
                <a:latin typeface="+mn-lt"/>
                <a:ea typeface="+mn-ea"/>
                <a:cs typeface="+mn-cs"/>
              </a:rPr>
              <a:t>Utfører</a:t>
            </a:r>
            <a:r>
              <a:rPr kumimoji="0" lang="en-US" sz="1600" b="0" i="0" u="none" strike="noStrike" kern="1200" cap="none" spc="0" normalizeH="0" baseline="0" noProof="0" dirty="0">
                <a:ln>
                  <a:noFill/>
                </a:ln>
                <a:solidFill>
                  <a:schemeClr val="tx1"/>
                </a:solidFill>
                <a:effectLst/>
                <a:uLnTx/>
                <a:uFillTx/>
                <a:latin typeface="+mn-lt"/>
                <a:ea typeface="+mn-ea"/>
                <a:cs typeface="+mn-cs"/>
              </a:rPr>
              <a:t> kun </a:t>
            </a:r>
            <a:r>
              <a:rPr kumimoji="0" lang="en-US" sz="1600" b="0" i="0" u="none" strike="noStrike" kern="1200" cap="none" spc="0" normalizeH="0" baseline="0" noProof="0" dirty="0" err="1">
                <a:ln>
                  <a:noFill/>
                </a:ln>
                <a:solidFill>
                  <a:schemeClr val="tx1"/>
                </a:solidFill>
                <a:effectLst/>
                <a:uLnTx/>
                <a:uFillTx/>
                <a:latin typeface="+mn-lt"/>
                <a:ea typeface="+mn-ea"/>
                <a:cs typeface="+mn-cs"/>
              </a:rPr>
              <a:t>enkel</a:t>
            </a:r>
            <a:r>
              <a:rPr kumimoji="0" lang="en-US" sz="1600" b="0" i="0" u="none" strike="noStrike" kern="1200" cap="none" spc="0" normalizeH="0" baseline="0" noProof="0" dirty="0">
                <a:ln>
                  <a:noFill/>
                </a:ln>
                <a:solidFill>
                  <a:schemeClr val="tx1"/>
                </a:solidFill>
                <a:effectLst/>
                <a:uLnTx/>
                <a:uFillTx/>
                <a:latin typeface="+mn-lt"/>
                <a:ea typeface="+mn-ea"/>
                <a:cs typeface="+mn-cs"/>
              </a:rPr>
              <a:t> DC/AC </a:t>
            </a:r>
            <a:r>
              <a:rPr kumimoji="0" lang="en-US" sz="1600" b="0" i="0" u="none" strike="noStrike" kern="1200" cap="none" spc="0" normalizeH="0" baseline="0" noProof="0" dirty="0" err="1">
                <a:ln>
                  <a:noFill/>
                </a:ln>
                <a:solidFill>
                  <a:schemeClr val="tx1"/>
                </a:solidFill>
                <a:effectLst/>
                <a:uLnTx/>
                <a:uFillTx/>
                <a:latin typeface="+mn-lt"/>
                <a:ea typeface="+mn-ea"/>
                <a:cs typeface="+mn-cs"/>
              </a:rPr>
              <a:t>konvertering</a:t>
            </a:r>
            <a:r>
              <a:rPr kumimoji="0" lang="en-US" sz="1600" b="0" i="0" u="none" strike="noStrike" kern="1200" cap="none" spc="0" normalizeH="0" baseline="0" noProof="0" dirty="0">
                <a:ln>
                  <a:noFill/>
                </a:ln>
                <a:solidFill>
                  <a:schemeClr val="tx1"/>
                </a:solidFill>
                <a:effectLst/>
                <a:uLnTx/>
                <a:uFillTx/>
                <a:latin typeface="+mn-lt"/>
                <a:ea typeface="+mn-ea"/>
                <a:cs typeface="+mn-cs"/>
              </a:rPr>
              <a:t>. </a:t>
            </a:r>
            <a:r>
              <a:rPr kumimoji="0" lang="en-US" sz="1600" b="0" i="0" u="none" strike="noStrike" kern="1200" cap="none" spc="0" normalizeH="0" baseline="0" noProof="0" dirty="0" err="1">
                <a:ln>
                  <a:noFill/>
                </a:ln>
                <a:solidFill>
                  <a:schemeClr val="tx1"/>
                </a:solidFill>
                <a:effectLst/>
                <a:uLnTx/>
                <a:uFillTx/>
                <a:latin typeface="+mn-lt"/>
                <a:ea typeface="+mn-ea"/>
                <a:cs typeface="+mn-cs"/>
              </a:rPr>
              <a:t>Alle</a:t>
            </a:r>
            <a:r>
              <a:rPr kumimoji="0" lang="en-US" sz="1600" b="0" i="0" u="none" strike="noStrike" kern="1200" cap="none" spc="0" normalizeH="0" baseline="0" noProof="0" dirty="0">
                <a:ln>
                  <a:noFill/>
                </a:ln>
                <a:solidFill>
                  <a:schemeClr val="tx1"/>
                </a:solidFill>
                <a:effectLst/>
                <a:uLnTx/>
                <a:uFillTx/>
                <a:latin typeface="+mn-lt"/>
                <a:ea typeface="+mn-ea"/>
                <a:cs typeface="+mn-cs"/>
              </a:rPr>
              <a:t> </a:t>
            </a:r>
            <a:r>
              <a:rPr kumimoji="0" lang="en-US" sz="1600" b="0" i="0" u="none" strike="noStrike" kern="1200" cap="none" spc="0" normalizeH="0" baseline="0" noProof="0" dirty="0" err="1">
                <a:ln>
                  <a:noFill/>
                </a:ln>
                <a:solidFill>
                  <a:schemeClr val="tx1"/>
                </a:solidFill>
                <a:effectLst/>
                <a:uLnTx/>
                <a:uFillTx/>
                <a:latin typeface="+mn-lt"/>
                <a:ea typeface="+mn-ea"/>
                <a:cs typeface="+mn-cs"/>
              </a:rPr>
              <a:t>andre</a:t>
            </a:r>
            <a:r>
              <a:rPr kumimoji="0" lang="en-US" sz="1600" b="0" i="0" u="none" strike="noStrike" kern="1200" cap="none" spc="0" normalizeH="0" baseline="0" noProof="0" dirty="0">
                <a:ln>
                  <a:noFill/>
                </a:ln>
                <a:solidFill>
                  <a:schemeClr val="tx1"/>
                </a:solidFill>
                <a:effectLst/>
                <a:uLnTx/>
                <a:uFillTx/>
                <a:latin typeface="+mn-lt"/>
                <a:ea typeface="+mn-ea"/>
                <a:cs typeface="+mn-cs"/>
              </a:rPr>
              <a:t> </a:t>
            </a:r>
            <a:r>
              <a:rPr kumimoji="0" lang="en-US" sz="1600" b="0" i="0" u="none" strike="noStrike" kern="1200" cap="none" spc="0" normalizeH="0" baseline="0" noProof="0" dirty="0" err="1">
                <a:ln>
                  <a:noFill/>
                </a:ln>
                <a:solidFill>
                  <a:schemeClr val="tx1"/>
                </a:solidFill>
                <a:effectLst/>
                <a:uLnTx/>
                <a:uFillTx/>
                <a:latin typeface="+mn-lt"/>
                <a:ea typeface="+mn-ea"/>
                <a:cs typeface="+mn-cs"/>
              </a:rPr>
              <a:t>funksjoner</a:t>
            </a:r>
            <a:r>
              <a:rPr kumimoji="0" lang="en-US" sz="1600" b="0" i="0" u="none" strike="noStrike" kern="1200" cap="none" spc="0" normalizeH="0" baseline="0" noProof="0" dirty="0">
                <a:ln>
                  <a:noFill/>
                </a:ln>
                <a:solidFill>
                  <a:schemeClr val="tx1"/>
                </a:solidFill>
                <a:effectLst/>
                <a:uLnTx/>
                <a:uFillTx/>
                <a:latin typeface="+mn-lt"/>
                <a:ea typeface="+mn-ea"/>
                <a:cs typeface="+mn-cs"/>
              </a:rPr>
              <a:t> </a:t>
            </a:r>
            <a:r>
              <a:rPr kumimoji="0" lang="en-US" sz="1600" b="0" i="0" u="none" strike="noStrike" kern="1200" cap="none" spc="0" normalizeH="0" baseline="0" noProof="0" dirty="0" err="1">
                <a:ln>
                  <a:noFill/>
                </a:ln>
                <a:solidFill>
                  <a:schemeClr val="tx1"/>
                </a:solidFill>
                <a:effectLst/>
                <a:uLnTx/>
                <a:uFillTx/>
                <a:latin typeface="+mn-lt"/>
                <a:ea typeface="+mn-ea"/>
                <a:cs typeface="+mn-cs"/>
              </a:rPr>
              <a:t>er</a:t>
            </a:r>
            <a:r>
              <a:rPr kumimoji="0" lang="en-US" sz="1600" b="0" i="0" u="none" strike="noStrike" kern="1200" cap="none" spc="0" normalizeH="0" baseline="0" noProof="0" dirty="0">
                <a:ln>
                  <a:noFill/>
                </a:ln>
                <a:solidFill>
                  <a:schemeClr val="tx1"/>
                </a:solidFill>
                <a:effectLst/>
                <a:uLnTx/>
                <a:uFillTx/>
                <a:latin typeface="+mn-lt"/>
                <a:ea typeface="+mn-ea"/>
                <a:cs typeface="+mn-cs"/>
              </a:rPr>
              <a:t> </a:t>
            </a:r>
            <a:r>
              <a:rPr kumimoji="0" lang="en-US" sz="1600" b="0" i="0" u="none" strike="noStrike" kern="1200" cap="none" spc="0" normalizeH="0" baseline="0" noProof="0" dirty="0" err="1">
                <a:ln>
                  <a:noFill/>
                </a:ln>
                <a:solidFill>
                  <a:schemeClr val="tx1"/>
                </a:solidFill>
                <a:effectLst/>
                <a:uLnTx/>
                <a:uFillTx/>
                <a:latin typeface="+mn-lt"/>
                <a:ea typeface="+mn-ea"/>
                <a:cs typeface="+mn-cs"/>
              </a:rPr>
              <a:t>ivaretatt</a:t>
            </a:r>
            <a:r>
              <a:rPr kumimoji="0" lang="en-US" sz="1600" b="0" i="0" u="none" strike="noStrike" kern="1200" cap="none" spc="0" normalizeH="0" baseline="0" noProof="0" dirty="0">
                <a:ln>
                  <a:noFill/>
                </a:ln>
                <a:solidFill>
                  <a:schemeClr val="tx1"/>
                </a:solidFill>
                <a:effectLst/>
                <a:uLnTx/>
                <a:uFillTx/>
                <a:latin typeface="+mn-lt"/>
                <a:ea typeface="+mn-ea"/>
                <a:cs typeface="+mn-cs"/>
              </a:rPr>
              <a:t> </a:t>
            </a:r>
            <a:r>
              <a:rPr kumimoji="0" lang="en-US" sz="1600" b="0" i="0" u="none" strike="noStrike" kern="1200" cap="none" spc="0" normalizeH="0" baseline="0" noProof="0" dirty="0" err="1">
                <a:ln>
                  <a:noFill/>
                </a:ln>
                <a:solidFill>
                  <a:schemeClr val="tx1"/>
                </a:solidFill>
                <a:effectLst/>
                <a:uLnTx/>
                <a:uFillTx/>
                <a:latin typeface="+mn-lt"/>
                <a:ea typeface="+mn-ea"/>
                <a:cs typeface="+mn-cs"/>
              </a:rPr>
              <a:t>av</a:t>
            </a:r>
            <a:r>
              <a:rPr kumimoji="0" lang="en-US" sz="1600" b="0" i="0" u="none" strike="noStrike" kern="1200" cap="none" spc="0" normalizeH="0" baseline="0" noProof="0" dirty="0">
                <a:ln>
                  <a:noFill/>
                </a:ln>
                <a:solidFill>
                  <a:schemeClr val="tx1"/>
                </a:solidFill>
                <a:effectLst/>
                <a:uLnTx/>
                <a:uFillTx/>
                <a:latin typeface="+mn-lt"/>
                <a:ea typeface="+mn-ea"/>
                <a:cs typeface="+mn-cs"/>
              </a:rPr>
              <a:t> </a:t>
            </a:r>
            <a:r>
              <a:rPr kumimoji="0" lang="en-US" sz="1600" b="0" i="0" u="none" strike="noStrike" kern="1200" cap="none" spc="0" normalizeH="0" baseline="0" noProof="0" dirty="0" err="1">
                <a:ln>
                  <a:noFill/>
                </a:ln>
                <a:solidFill>
                  <a:schemeClr val="tx1"/>
                </a:solidFill>
                <a:effectLst/>
                <a:uLnTx/>
                <a:uFillTx/>
                <a:latin typeface="+mn-lt"/>
                <a:ea typeface="+mn-ea"/>
                <a:cs typeface="+mn-cs"/>
              </a:rPr>
              <a:t>optimizerne</a:t>
            </a:r>
            <a:endParaRPr kumimoji="0" lang="en-US" sz="1600" b="0" i="0" u="none" strike="noStrike" kern="1200" cap="none" spc="0" normalizeH="0" baseline="0" noProof="0" dirty="0">
              <a:ln>
                <a:noFill/>
              </a:ln>
              <a:solidFill>
                <a:schemeClr val="tx1"/>
              </a:solidFill>
              <a:effectLst/>
              <a:uLnTx/>
              <a:uFillTx/>
              <a:latin typeface="+mn-lt"/>
              <a:ea typeface="+mn-ea"/>
              <a:cs typeface="+mn-cs"/>
            </a:endParaRPr>
          </a:p>
          <a:p>
            <a:pPr marL="291600" marR="0" lvl="0" indent="-291600" algn="l" defTabSz="914400" rtl="0" eaLnBrk="1" fontAlgn="auto" latinLnBrk="0" hangingPunct="1">
              <a:lnSpc>
                <a:spcPct val="90000"/>
              </a:lnSpc>
              <a:spcBef>
                <a:spcPts val="400"/>
              </a:spcBef>
              <a:spcAft>
                <a:spcPts val="0"/>
              </a:spcAft>
              <a:buClrTx/>
              <a:buSzPct val="60000"/>
              <a:buFontTx/>
              <a:buBlip>
                <a:blip r:embed="rId2"/>
              </a:buBlip>
              <a:tabLst/>
              <a:defRPr/>
            </a:pPr>
            <a:r>
              <a:rPr lang="en-US" sz="1600" dirty="0" err="1"/>
              <a:t>Liten</a:t>
            </a:r>
            <a:r>
              <a:rPr lang="en-US" sz="1600" dirty="0"/>
              <a:t> </a:t>
            </a:r>
            <a:r>
              <a:rPr lang="en-US" sz="1600" dirty="0" err="1"/>
              <a:t>og</a:t>
            </a:r>
            <a:r>
              <a:rPr lang="en-US" sz="1600" dirty="0"/>
              <a:t> </a:t>
            </a:r>
            <a:r>
              <a:rPr lang="en-US" sz="1600" dirty="0" err="1"/>
              <a:t>estetisk</a:t>
            </a:r>
            <a:r>
              <a:rPr lang="en-US" sz="1600" dirty="0"/>
              <a:t> pen</a:t>
            </a:r>
            <a:endParaRPr kumimoji="0" lang="en-US" sz="1600" b="0" i="1" u="none" strike="noStrike" kern="1200" cap="none" spc="0" normalizeH="0" baseline="0" noProof="0" dirty="0">
              <a:ln>
                <a:noFill/>
              </a:ln>
              <a:solidFill>
                <a:schemeClr val="tx1"/>
              </a:solidFill>
              <a:effectLst/>
              <a:uLnTx/>
              <a:uFillTx/>
              <a:latin typeface="+mn-lt"/>
              <a:ea typeface="+mn-ea"/>
              <a:cs typeface="+mn-cs"/>
            </a:endParaRPr>
          </a:p>
        </p:txBody>
      </p:sp>
      <p:sp>
        <p:nvSpPr>
          <p:cNvPr id="6" name="Content Placeholder 2"/>
          <p:cNvSpPr txBox="1">
            <a:spLocks/>
          </p:cNvSpPr>
          <p:nvPr/>
        </p:nvSpPr>
        <p:spPr>
          <a:xfrm>
            <a:off x="6189062" y="3663290"/>
            <a:ext cx="2597188" cy="2592288"/>
          </a:xfrm>
          <a:prstGeom prst="rect">
            <a:avLst/>
          </a:prstGeom>
        </p:spPr>
        <p:txBody>
          <a:bodyPr vert="horz" lIns="0" tIns="0" rIns="0" bIns="0" rtlCol="1" anchor="t">
            <a:noAutofit/>
          </a:bodyPr>
          <a:lstStyle>
            <a:lvl1pPr marL="291600" indent="-291600" algn="l" defTabSz="914400" rtl="0" eaLnBrk="1" latinLnBrk="0" hangingPunct="1">
              <a:spcBef>
                <a:spcPts val="400"/>
              </a:spcBef>
              <a:buSzPct val="60000"/>
              <a:buFontTx/>
              <a:buBlip>
                <a:blip r:embed="rId2"/>
              </a:buBlip>
              <a:defRPr sz="2400" kern="1200">
                <a:solidFill>
                  <a:schemeClr val="tx1"/>
                </a:solidFill>
                <a:latin typeface="+mn-lt"/>
                <a:ea typeface="+mn-ea"/>
                <a:cs typeface="+mn-cs"/>
              </a:defRPr>
            </a:lvl1pPr>
            <a:lvl2pPr marL="540000" indent="-183600" algn="l" defTabSz="914400" rtl="0" eaLnBrk="1" latinLnBrk="0" hangingPunct="1">
              <a:spcBef>
                <a:spcPts val="400"/>
              </a:spcBef>
              <a:buClr>
                <a:schemeClr val="accent1"/>
              </a:buClr>
              <a:buFont typeface="Calibri" pitchFamily="34" charset="0"/>
              <a:buChar char="̶"/>
              <a:defRPr sz="2200" kern="1200">
                <a:solidFill>
                  <a:schemeClr val="tx1"/>
                </a:solidFill>
                <a:latin typeface="+mn-lt"/>
                <a:ea typeface="+mn-ea"/>
                <a:cs typeface="+mn-cs"/>
              </a:defRPr>
            </a:lvl2pPr>
            <a:lvl3pPr marL="795600" indent="-255600" algn="l" defTabSz="914400" rtl="0" eaLnBrk="1" latinLnBrk="0" hangingPunct="1">
              <a:spcBef>
                <a:spcPts val="400"/>
              </a:spcBef>
              <a:buSzPct val="60000"/>
              <a:buFontTx/>
              <a:buBlip>
                <a:blip r:embed="rId2"/>
              </a:buBlip>
              <a:defRPr sz="1800" kern="1200">
                <a:solidFill>
                  <a:schemeClr val="tx2"/>
                </a:solidFill>
                <a:latin typeface="+mn-lt"/>
                <a:ea typeface="+mn-ea"/>
                <a:cs typeface="+mn-cs"/>
              </a:defRPr>
            </a:lvl3pPr>
            <a:lvl4pPr marL="1134000" indent="-255600" algn="l" defTabSz="914400" rtl="0" eaLnBrk="1" latinLnBrk="0" hangingPunct="1">
              <a:spcBef>
                <a:spcPts val="400"/>
              </a:spcBef>
              <a:buClr>
                <a:schemeClr val="accent1"/>
              </a:buClr>
              <a:buFont typeface="Calibri" pitchFamily="34" charset="0"/>
              <a:buChar char="̶"/>
              <a:defRPr sz="1800" kern="1200">
                <a:solidFill>
                  <a:schemeClr val="tx2"/>
                </a:solidFill>
                <a:latin typeface="+mn-lt"/>
                <a:ea typeface="+mn-ea"/>
                <a:cs typeface="+mn-cs"/>
              </a:defRPr>
            </a:lvl4pPr>
            <a:lvl5pPr marL="1350000" indent="-219600" algn="l" defTabSz="914400" rtl="0" eaLnBrk="1" latinLnBrk="0" hangingPunct="1">
              <a:spcBef>
                <a:spcPts val="400"/>
              </a:spcBef>
              <a:buClr>
                <a:schemeClr val="accent1"/>
              </a:buClr>
              <a:buFont typeface="Calibri" pitchFamily="34" charset="0"/>
              <a:buChar char="&gt;"/>
              <a:defRPr sz="1600" kern="1200">
                <a:solidFill>
                  <a:schemeClr val="tx2"/>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400"/>
              </a:spcBef>
              <a:spcAft>
                <a:spcPts val="0"/>
              </a:spcAft>
              <a:buClrTx/>
              <a:buSzPct val="60000"/>
              <a:buFontTx/>
              <a:buNone/>
              <a:tabLst/>
              <a:defRPr/>
            </a:pPr>
            <a:r>
              <a:rPr kumimoji="0" lang="en-US" sz="1600" b="1" i="0" u="none" strike="noStrike" kern="1200" cap="none" spc="0" normalizeH="0" baseline="0" noProof="0" dirty="0" err="1">
                <a:ln>
                  <a:noFill/>
                </a:ln>
                <a:solidFill>
                  <a:schemeClr val="tx1"/>
                </a:solidFill>
                <a:effectLst/>
                <a:uLnTx/>
                <a:uFillTx/>
                <a:latin typeface="+mn-lt"/>
                <a:ea typeface="+mn-ea"/>
                <a:cs typeface="+mn-cs"/>
              </a:rPr>
              <a:t>Ved</a:t>
            </a:r>
            <a:r>
              <a:rPr kumimoji="0" lang="en-US" sz="1600" b="1" i="0" u="none" strike="noStrike" kern="1200" cap="none" spc="0" normalizeH="0" baseline="0" noProof="0" dirty="0">
                <a:ln>
                  <a:noFill/>
                </a:ln>
                <a:solidFill>
                  <a:schemeClr val="tx1"/>
                </a:solidFill>
                <a:effectLst/>
                <a:uLnTx/>
                <a:uFillTx/>
                <a:latin typeface="+mn-lt"/>
                <a:ea typeface="+mn-ea"/>
                <a:cs typeface="+mn-cs"/>
              </a:rPr>
              <a:t> å vise system status I </a:t>
            </a:r>
            <a:r>
              <a:rPr kumimoji="0" lang="en-US" sz="1600" b="1" i="0" u="none" strike="noStrike" kern="1200" cap="none" spc="0" normalizeH="0" baseline="0" noProof="0" dirty="0" err="1">
                <a:ln>
                  <a:noFill/>
                </a:ln>
                <a:solidFill>
                  <a:schemeClr val="tx1"/>
                </a:solidFill>
                <a:effectLst/>
                <a:uLnTx/>
                <a:uFillTx/>
                <a:latin typeface="+mn-lt"/>
                <a:ea typeface="+mn-ea"/>
                <a:cs typeface="+mn-cs"/>
              </a:rPr>
              <a:t>nå</a:t>
            </a:r>
            <a:r>
              <a:rPr kumimoji="0" lang="en-US" sz="1600" b="1" i="0" u="none" strike="noStrike" kern="1200" cap="none" spc="0" normalizeH="0" baseline="0" noProof="0" dirty="0">
                <a:ln>
                  <a:noFill/>
                </a:ln>
                <a:solidFill>
                  <a:schemeClr val="tx1"/>
                </a:solidFill>
                <a:effectLst/>
                <a:uLnTx/>
                <a:uFillTx/>
                <a:latin typeface="+mn-lt"/>
                <a:ea typeface="+mn-ea"/>
                <a:cs typeface="+mn-cs"/>
              </a:rPr>
              <a:t>-.</a:t>
            </a:r>
            <a:r>
              <a:rPr kumimoji="0" lang="en-US" sz="1600" b="1" i="0" u="none" strike="noStrike" kern="1200" cap="none" spc="0" normalizeH="0" baseline="0" noProof="0" dirty="0" err="1">
                <a:ln>
                  <a:noFill/>
                </a:ln>
                <a:solidFill>
                  <a:schemeClr val="tx1"/>
                </a:solidFill>
                <a:effectLst/>
                <a:uLnTx/>
                <a:uFillTx/>
                <a:latin typeface="+mn-lt"/>
                <a:ea typeface="+mn-ea"/>
                <a:cs typeface="+mn-cs"/>
              </a:rPr>
              <a:t>tid</a:t>
            </a:r>
            <a:r>
              <a:rPr kumimoji="0" lang="en-US" sz="1600" b="1" i="0" u="none" strike="noStrike" kern="1200" cap="none" spc="0" normalizeH="0" baseline="0" noProof="0" dirty="0">
                <a:ln>
                  <a:noFill/>
                </a:ln>
                <a:solidFill>
                  <a:schemeClr val="tx1"/>
                </a:solidFill>
                <a:effectLst/>
                <a:uLnTx/>
                <a:uFillTx/>
                <a:latin typeface="+mn-lt"/>
                <a:ea typeface="+mn-ea"/>
                <a:cs typeface="+mn-cs"/>
              </a:rPr>
              <a:t> </a:t>
            </a:r>
            <a:r>
              <a:rPr kumimoji="0" lang="en-US" sz="1600" b="1" i="0" u="none" strike="noStrike" kern="1200" cap="none" spc="0" normalizeH="0" baseline="0" noProof="0" dirty="0" err="1">
                <a:ln>
                  <a:noFill/>
                </a:ln>
                <a:solidFill>
                  <a:schemeClr val="tx1"/>
                </a:solidFill>
                <a:effectLst/>
                <a:uLnTx/>
                <a:uFillTx/>
                <a:latin typeface="+mn-lt"/>
                <a:ea typeface="+mn-ea"/>
                <a:cs typeface="+mn-cs"/>
              </a:rPr>
              <a:t>kan</a:t>
            </a:r>
            <a:r>
              <a:rPr kumimoji="0" lang="en-US" sz="1600" b="1" i="0" u="none" strike="noStrike" kern="1200" cap="none" spc="0" normalizeH="0" baseline="0" noProof="0" dirty="0">
                <a:ln>
                  <a:noFill/>
                </a:ln>
                <a:solidFill>
                  <a:schemeClr val="tx1"/>
                </a:solidFill>
                <a:effectLst/>
                <a:uLnTx/>
                <a:uFillTx/>
                <a:latin typeface="+mn-lt"/>
                <a:ea typeface="+mn-ea"/>
                <a:cs typeface="+mn-cs"/>
              </a:rPr>
              <a:t> man med </a:t>
            </a:r>
            <a:r>
              <a:rPr kumimoji="0" lang="en-US" sz="1600" b="1" i="0" u="none" strike="noStrike" kern="1200" cap="none" spc="0" normalizeH="0" baseline="0" noProof="0" dirty="0" err="1">
                <a:ln>
                  <a:noFill/>
                </a:ln>
                <a:solidFill>
                  <a:schemeClr val="tx1"/>
                </a:solidFill>
                <a:effectLst/>
                <a:uLnTx/>
                <a:uFillTx/>
                <a:latin typeface="+mn-lt"/>
                <a:ea typeface="+mn-ea"/>
                <a:cs typeface="+mn-cs"/>
              </a:rPr>
              <a:t>monitoreringsportalen</a:t>
            </a:r>
            <a:r>
              <a:rPr kumimoji="0" lang="en-US" sz="1600" b="1" i="0" u="none" strike="noStrike" kern="1200" cap="none" spc="0" normalizeH="0" baseline="0" noProof="0" dirty="0">
                <a:ln>
                  <a:noFill/>
                </a:ln>
                <a:solidFill>
                  <a:schemeClr val="tx1"/>
                </a:solidFill>
                <a:effectLst/>
                <a:uLnTx/>
                <a:uFillTx/>
                <a:latin typeface="+mn-lt"/>
                <a:ea typeface="+mn-ea"/>
                <a:cs typeface="+mn-cs"/>
              </a:rPr>
              <a:t>::</a:t>
            </a:r>
          </a:p>
          <a:p>
            <a:pPr marL="291600" marR="0" lvl="0" indent="-291600" algn="l" defTabSz="914400" rtl="0" eaLnBrk="1" fontAlgn="auto" latinLnBrk="0" hangingPunct="1">
              <a:lnSpc>
                <a:spcPct val="90000"/>
              </a:lnSpc>
              <a:spcBef>
                <a:spcPts val="400"/>
              </a:spcBef>
              <a:spcAft>
                <a:spcPts val="0"/>
              </a:spcAft>
              <a:buClrTx/>
              <a:buSzPct val="60000"/>
              <a:buFontTx/>
              <a:buBlip>
                <a:blip r:embed="rId2"/>
              </a:buBlip>
              <a:tabLst/>
              <a:defRPr/>
            </a:pPr>
            <a:r>
              <a:rPr kumimoji="0" lang="en-US" sz="1600" b="0" i="0" u="none" strike="noStrike" kern="1200" cap="none" spc="0" normalizeH="0" baseline="0" noProof="0" dirty="0">
                <a:ln>
                  <a:noFill/>
                </a:ln>
                <a:solidFill>
                  <a:schemeClr val="tx1"/>
                </a:solidFill>
                <a:effectLst/>
                <a:uLnTx/>
                <a:uFillTx/>
                <a:latin typeface="+mn-lt"/>
                <a:ea typeface="+mn-ea"/>
                <a:cs typeface="+mn-cs"/>
              </a:rPr>
              <a:t>Full </a:t>
            </a:r>
            <a:r>
              <a:rPr kumimoji="0" lang="en-US" sz="1600" b="0" i="0" u="none" strike="noStrike" kern="1200" cap="none" spc="0" normalizeH="0" baseline="0" noProof="0" dirty="0" err="1">
                <a:ln>
                  <a:noFill/>
                </a:ln>
                <a:solidFill>
                  <a:schemeClr val="tx1"/>
                </a:solidFill>
                <a:effectLst/>
                <a:uLnTx/>
                <a:uFillTx/>
                <a:latin typeface="+mn-lt"/>
                <a:ea typeface="+mn-ea"/>
                <a:cs typeface="+mn-cs"/>
              </a:rPr>
              <a:t>oversikt</a:t>
            </a:r>
            <a:r>
              <a:rPr kumimoji="0" lang="en-US" sz="1600" b="0" i="0" u="none" strike="noStrike" kern="1200" cap="none" spc="0" normalizeH="0" noProof="0" dirty="0">
                <a:ln>
                  <a:noFill/>
                </a:ln>
                <a:solidFill>
                  <a:schemeClr val="tx1"/>
                </a:solidFill>
                <a:effectLst/>
                <a:uLnTx/>
                <a:uFillTx/>
                <a:latin typeface="+mn-lt"/>
                <a:ea typeface="+mn-ea"/>
                <a:cs typeface="+mn-cs"/>
              </a:rPr>
              <a:t> over </a:t>
            </a:r>
            <a:r>
              <a:rPr kumimoji="0" lang="en-US" sz="1600" b="0" i="0" u="none" strike="noStrike" kern="1200" cap="none" spc="0" normalizeH="0" noProof="0" dirty="0" err="1">
                <a:ln>
                  <a:noFill/>
                </a:ln>
                <a:solidFill>
                  <a:schemeClr val="tx1"/>
                </a:solidFill>
                <a:effectLst/>
                <a:uLnTx/>
                <a:uFillTx/>
                <a:latin typeface="+mn-lt"/>
                <a:ea typeface="+mn-ea"/>
                <a:cs typeface="+mn-cs"/>
              </a:rPr>
              <a:t>systemets</a:t>
            </a:r>
            <a:r>
              <a:rPr kumimoji="0" lang="en-US" sz="1600" b="0" i="0" u="none" strike="noStrike" kern="1200" cap="none" spc="0" normalizeH="0" noProof="0" dirty="0">
                <a:ln>
                  <a:noFill/>
                </a:ln>
                <a:solidFill>
                  <a:schemeClr val="tx1"/>
                </a:solidFill>
                <a:effectLst/>
                <a:uLnTx/>
                <a:uFillTx/>
                <a:latin typeface="+mn-lt"/>
                <a:ea typeface="+mn-ea"/>
                <a:cs typeface="+mn-cs"/>
              </a:rPr>
              <a:t> </a:t>
            </a:r>
            <a:r>
              <a:rPr kumimoji="0" lang="en-US" sz="1600" b="0" i="0" u="none" strike="noStrike" kern="1200" cap="none" spc="0" normalizeH="0" noProof="0" dirty="0" err="1">
                <a:ln>
                  <a:noFill/>
                </a:ln>
                <a:solidFill>
                  <a:schemeClr val="tx1"/>
                </a:solidFill>
                <a:effectLst/>
                <a:uLnTx/>
                <a:uFillTx/>
                <a:latin typeface="+mn-lt"/>
                <a:ea typeface="+mn-ea"/>
                <a:cs typeface="+mn-cs"/>
              </a:rPr>
              <a:t>ytelse</a:t>
            </a:r>
            <a:endParaRPr kumimoji="0" lang="en-US" sz="1600" b="0" i="0" u="none" strike="noStrike" kern="1200" cap="none" spc="0" normalizeH="0" noProof="0" dirty="0">
              <a:ln>
                <a:noFill/>
              </a:ln>
              <a:solidFill>
                <a:schemeClr val="tx1"/>
              </a:solidFill>
              <a:effectLst/>
              <a:uLnTx/>
              <a:uFillTx/>
              <a:latin typeface="+mn-lt"/>
              <a:ea typeface="+mn-ea"/>
              <a:cs typeface="+mn-cs"/>
            </a:endParaRPr>
          </a:p>
          <a:p>
            <a:pPr marL="291600" marR="0" lvl="0" indent="-291600" algn="l" defTabSz="914400" rtl="0" eaLnBrk="1" fontAlgn="auto" latinLnBrk="0" hangingPunct="1">
              <a:lnSpc>
                <a:spcPct val="90000"/>
              </a:lnSpc>
              <a:spcBef>
                <a:spcPts val="400"/>
              </a:spcBef>
              <a:spcAft>
                <a:spcPts val="0"/>
              </a:spcAft>
              <a:buClrTx/>
              <a:buSzPct val="60000"/>
              <a:buFontTx/>
              <a:buBlip>
                <a:blip r:embed="rId2"/>
              </a:buBlip>
              <a:tabLst/>
              <a:defRPr/>
            </a:pPr>
            <a:r>
              <a:rPr lang="en-US" sz="1600" baseline="0" dirty="0" err="1"/>
              <a:t>Automatisk</a:t>
            </a:r>
            <a:r>
              <a:rPr lang="en-US" sz="1600" baseline="0" dirty="0"/>
              <a:t> alarm </a:t>
            </a:r>
            <a:r>
              <a:rPr lang="en-US" sz="1600" baseline="0" dirty="0" err="1"/>
              <a:t>ved</a:t>
            </a:r>
            <a:r>
              <a:rPr lang="en-US" sz="1600" baseline="0" dirty="0"/>
              <a:t> </a:t>
            </a:r>
            <a:r>
              <a:rPr lang="en-US" sz="1600" baseline="0" dirty="0" err="1"/>
              <a:t>utfordringer</a:t>
            </a:r>
            <a:r>
              <a:rPr lang="en-US" sz="1600" baseline="0" dirty="0"/>
              <a:t> I </a:t>
            </a:r>
            <a:r>
              <a:rPr lang="en-US" sz="1600" baseline="0" dirty="0" err="1"/>
              <a:t>systemet</a:t>
            </a:r>
            <a:endParaRPr kumimoji="0" lang="en-US" sz="1600" b="0" i="0" u="none" strike="noStrike" kern="1200" cap="none" spc="0" normalizeH="0" baseline="0" noProof="0" dirty="0">
              <a:ln>
                <a:noFill/>
              </a:ln>
              <a:solidFill>
                <a:schemeClr val="tx1"/>
              </a:solidFill>
              <a:effectLst/>
              <a:uLnTx/>
              <a:uFillTx/>
              <a:latin typeface="+mn-lt"/>
              <a:ea typeface="+mn-ea"/>
              <a:cs typeface="+mn-cs"/>
            </a:endParaRPr>
          </a:p>
          <a:p>
            <a:pPr marL="291600" marR="0" lvl="0" indent="-291600" algn="l" defTabSz="914400" rtl="0" eaLnBrk="1" fontAlgn="auto" latinLnBrk="0" hangingPunct="1">
              <a:lnSpc>
                <a:spcPct val="90000"/>
              </a:lnSpc>
              <a:spcBef>
                <a:spcPts val="400"/>
              </a:spcBef>
              <a:spcAft>
                <a:spcPts val="0"/>
              </a:spcAft>
              <a:buClrTx/>
              <a:buSzPct val="60000"/>
              <a:buFontTx/>
              <a:buBlip>
                <a:blip r:embed="rId2"/>
              </a:buBlip>
              <a:tabLst/>
              <a:defRPr/>
            </a:pPr>
            <a:r>
              <a:rPr kumimoji="0" lang="en-US" sz="1600" b="0" i="0" u="none" strike="noStrike" kern="1200" cap="none" spc="0" normalizeH="0" baseline="0" noProof="0" dirty="0" err="1">
                <a:ln>
                  <a:noFill/>
                </a:ln>
                <a:solidFill>
                  <a:schemeClr val="tx1"/>
                </a:solidFill>
                <a:effectLst/>
                <a:uLnTx/>
                <a:uFillTx/>
                <a:latin typeface="+mn-lt"/>
                <a:ea typeface="+mn-ea"/>
                <a:cs typeface="+mn-cs"/>
              </a:rPr>
              <a:t>Enkel</a:t>
            </a:r>
            <a:r>
              <a:rPr kumimoji="0" lang="en-US" sz="1600" b="0" i="0" u="none" strike="noStrike" kern="1200" cap="none" spc="0" normalizeH="0" noProof="0" dirty="0">
                <a:ln>
                  <a:noFill/>
                </a:ln>
                <a:solidFill>
                  <a:schemeClr val="tx1"/>
                </a:solidFill>
                <a:effectLst/>
                <a:uLnTx/>
                <a:uFillTx/>
                <a:latin typeface="+mn-lt"/>
                <a:ea typeface="+mn-ea"/>
                <a:cs typeface="+mn-cs"/>
              </a:rPr>
              <a:t> </a:t>
            </a:r>
            <a:r>
              <a:rPr kumimoji="0" lang="en-US" sz="1600" b="0" i="0" u="none" strike="noStrike" kern="1200" cap="none" spc="0" normalizeH="0" noProof="0" dirty="0" err="1">
                <a:ln>
                  <a:noFill/>
                </a:ln>
                <a:solidFill>
                  <a:schemeClr val="tx1"/>
                </a:solidFill>
                <a:effectLst/>
                <a:uLnTx/>
                <a:uFillTx/>
                <a:latin typeface="+mn-lt"/>
                <a:ea typeface="+mn-ea"/>
                <a:cs typeface="+mn-cs"/>
              </a:rPr>
              <a:t>tilgang</a:t>
            </a:r>
            <a:r>
              <a:rPr kumimoji="0" lang="en-US" sz="1600" b="0" i="0" u="none" strike="noStrike" kern="1200" cap="none" spc="0" normalizeH="0" noProof="0" dirty="0">
                <a:ln>
                  <a:noFill/>
                </a:ln>
                <a:solidFill>
                  <a:schemeClr val="tx1"/>
                </a:solidFill>
                <a:effectLst/>
                <a:uLnTx/>
                <a:uFillTx/>
                <a:latin typeface="+mn-lt"/>
                <a:ea typeface="+mn-ea"/>
                <a:cs typeface="+mn-cs"/>
              </a:rPr>
              <a:t> </a:t>
            </a:r>
            <a:r>
              <a:rPr kumimoji="0" lang="en-US" sz="1600" b="0" i="0" u="none" strike="noStrike" kern="1200" cap="none" spc="0" normalizeH="0" noProof="0" dirty="0" err="1">
                <a:ln>
                  <a:noFill/>
                </a:ln>
                <a:solidFill>
                  <a:schemeClr val="tx1"/>
                </a:solidFill>
                <a:effectLst/>
                <a:uLnTx/>
                <a:uFillTx/>
                <a:latin typeface="+mn-lt"/>
                <a:ea typeface="+mn-ea"/>
                <a:cs typeface="+mn-cs"/>
              </a:rPr>
              <a:t>fra</a:t>
            </a:r>
            <a:r>
              <a:rPr kumimoji="0" lang="en-US" sz="1600" b="0" i="0" u="none" strike="noStrike" kern="1200" cap="none" spc="0" normalizeH="0" noProof="0" dirty="0">
                <a:ln>
                  <a:noFill/>
                </a:ln>
                <a:solidFill>
                  <a:schemeClr val="tx1"/>
                </a:solidFill>
                <a:effectLst/>
                <a:uLnTx/>
                <a:uFillTx/>
                <a:latin typeface="+mn-lt"/>
                <a:ea typeface="+mn-ea"/>
                <a:cs typeface="+mn-cs"/>
              </a:rPr>
              <a:t> PC, Smart-</a:t>
            </a:r>
            <a:r>
              <a:rPr kumimoji="0" lang="en-US" sz="1600" b="0" i="0" u="none" strike="noStrike" kern="1200" cap="none" spc="0" normalizeH="0" noProof="0" dirty="0" err="1">
                <a:ln>
                  <a:noFill/>
                </a:ln>
                <a:solidFill>
                  <a:schemeClr val="tx1"/>
                </a:solidFill>
                <a:effectLst/>
                <a:uLnTx/>
                <a:uFillTx/>
                <a:latin typeface="+mn-lt"/>
                <a:ea typeface="+mn-ea"/>
                <a:cs typeface="+mn-cs"/>
              </a:rPr>
              <a:t>telefon</a:t>
            </a:r>
            <a:r>
              <a:rPr kumimoji="0" lang="en-US" sz="1600" b="0" i="0" u="none" strike="noStrike" kern="1200" cap="none" spc="0" normalizeH="0" noProof="0" dirty="0">
                <a:ln>
                  <a:noFill/>
                </a:ln>
                <a:solidFill>
                  <a:schemeClr val="tx1"/>
                </a:solidFill>
                <a:effectLst/>
                <a:uLnTx/>
                <a:uFillTx/>
                <a:latin typeface="+mn-lt"/>
                <a:ea typeface="+mn-ea"/>
                <a:cs typeface="+mn-cs"/>
              </a:rPr>
              <a:t> </a:t>
            </a:r>
            <a:r>
              <a:rPr kumimoji="0" lang="en-US" sz="1600" b="0" i="0" u="none" strike="noStrike" kern="1200" cap="none" spc="0" normalizeH="0" noProof="0" dirty="0" err="1">
                <a:ln>
                  <a:noFill/>
                </a:ln>
                <a:solidFill>
                  <a:schemeClr val="tx1"/>
                </a:solidFill>
                <a:effectLst/>
                <a:uLnTx/>
                <a:uFillTx/>
                <a:latin typeface="+mn-lt"/>
                <a:ea typeface="+mn-ea"/>
                <a:cs typeface="+mn-cs"/>
              </a:rPr>
              <a:t>eller</a:t>
            </a:r>
            <a:r>
              <a:rPr kumimoji="0" lang="en-US" sz="1600" b="0" i="0" u="none" strike="noStrike" kern="1200" cap="none" spc="0" normalizeH="0" noProof="0" dirty="0">
                <a:ln>
                  <a:noFill/>
                </a:ln>
                <a:solidFill>
                  <a:schemeClr val="tx1"/>
                </a:solidFill>
                <a:effectLst/>
                <a:uLnTx/>
                <a:uFillTx/>
                <a:latin typeface="+mn-lt"/>
                <a:ea typeface="+mn-ea"/>
                <a:cs typeface="+mn-cs"/>
              </a:rPr>
              <a:t> </a:t>
            </a:r>
            <a:r>
              <a:rPr kumimoji="0" lang="en-US" sz="1600" b="0" i="0" u="none" strike="noStrike" kern="1200" cap="none" spc="0" normalizeH="0" noProof="0" dirty="0" err="1">
                <a:ln>
                  <a:noFill/>
                </a:ln>
                <a:solidFill>
                  <a:schemeClr val="tx1"/>
                </a:solidFill>
                <a:effectLst/>
                <a:uLnTx/>
                <a:uFillTx/>
                <a:latin typeface="+mn-lt"/>
                <a:ea typeface="+mn-ea"/>
                <a:cs typeface="+mn-cs"/>
              </a:rPr>
              <a:t>nettbrett</a:t>
            </a:r>
            <a:r>
              <a:rPr kumimoji="0" lang="en-US" sz="1600" b="0" i="0" u="none" strike="noStrike" kern="1200" cap="none" spc="0" normalizeH="0" noProof="0" dirty="0">
                <a:ln>
                  <a:noFill/>
                </a:ln>
                <a:solidFill>
                  <a:schemeClr val="tx1"/>
                </a:solidFill>
                <a:effectLst/>
                <a:uLnTx/>
                <a:uFillTx/>
                <a:latin typeface="+mn-lt"/>
                <a:ea typeface="+mn-ea"/>
                <a:cs typeface="+mn-cs"/>
              </a:rPr>
              <a:t>.</a:t>
            </a:r>
            <a:endParaRPr kumimoji="0" lang="en-US" sz="1600" b="0" i="1" u="none" strike="noStrike" kern="1200" cap="none" spc="0" normalizeH="0" baseline="0" noProof="0" dirty="0">
              <a:ln>
                <a:noFill/>
              </a:ln>
              <a:solidFill>
                <a:schemeClr val="tx1"/>
              </a:solidFill>
              <a:effectLst/>
              <a:uLnTx/>
              <a:uFillTx/>
              <a:latin typeface="+mn-lt"/>
              <a:ea typeface="+mn-ea"/>
              <a:cs typeface="+mn-cs"/>
            </a:endParaRPr>
          </a:p>
        </p:txBody>
      </p:sp>
      <p:sp>
        <p:nvSpPr>
          <p:cNvPr id="7" name="TextBox 6"/>
          <p:cNvSpPr txBox="1"/>
          <p:nvPr/>
        </p:nvSpPr>
        <p:spPr>
          <a:xfrm>
            <a:off x="451474" y="3137526"/>
            <a:ext cx="2251141" cy="504056"/>
          </a:xfrm>
          <a:prstGeom prst="rect">
            <a:avLst/>
          </a:prstGeom>
          <a:noFill/>
        </p:spPr>
        <p:txBody>
          <a:bodyPr wrap="none" lIns="0" tIns="0" rIns="0" bIns="0" rtlCol="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404040"/>
                </a:solidFill>
                <a:effectLst/>
                <a:uLnTx/>
                <a:uFillTx/>
              </a:rPr>
              <a:t>1. </a:t>
            </a:r>
            <a:r>
              <a:rPr kumimoji="0" lang="en-US" sz="2000" b="1" i="0" u="none" strike="noStrike" kern="0" cap="none" spc="0" normalizeH="0" baseline="0" noProof="0" dirty="0">
                <a:ln>
                  <a:noFill/>
                </a:ln>
                <a:solidFill>
                  <a:schemeClr val="accent1"/>
                </a:solidFill>
                <a:effectLst/>
                <a:uLnTx/>
                <a:uFillTx/>
              </a:rPr>
              <a:t>Power optimizer</a:t>
            </a:r>
          </a:p>
        </p:txBody>
      </p:sp>
      <p:sp>
        <p:nvSpPr>
          <p:cNvPr id="10" name="TextBox 9"/>
          <p:cNvSpPr txBox="1"/>
          <p:nvPr/>
        </p:nvSpPr>
        <p:spPr>
          <a:xfrm>
            <a:off x="3301002" y="3137526"/>
            <a:ext cx="2052228" cy="504056"/>
          </a:xfrm>
          <a:prstGeom prst="rect">
            <a:avLst/>
          </a:prstGeom>
          <a:noFill/>
        </p:spPr>
        <p:txBody>
          <a:bodyPr wrap="none" lIns="0" tIns="0" rIns="0" bIns="0"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404040"/>
                </a:solidFill>
                <a:effectLst/>
                <a:uLnTx/>
                <a:uFillTx/>
              </a:rPr>
              <a:t>2. </a:t>
            </a:r>
            <a:r>
              <a:rPr kumimoji="0" lang="en-US" sz="2000" b="1" i="0" u="none" strike="noStrike" kern="0" cap="none" spc="0" normalizeH="0" baseline="0" noProof="0" dirty="0">
                <a:ln>
                  <a:noFill/>
                </a:ln>
                <a:solidFill>
                  <a:schemeClr val="accent1"/>
                </a:solidFill>
                <a:effectLst/>
                <a:uLnTx/>
                <a:uFillTx/>
              </a:rPr>
              <a:t>Inverter</a:t>
            </a:r>
          </a:p>
        </p:txBody>
      </p:sp>
      <p:sp>
        <p:nvSpPr>
          <p:cNvPr id="11" name="TextBox 10"/>
          <p:cNvSpPr txBox="1"/>
          <p:nvPr/>
        </p:nvSpPr>
        <p:spPr>
          <a:xfrm>
            <a:off x="6168816" y="3137526"/>
            <a:ext cx="2285363" cy="504056"/>
          </a:xfrm>
          <a:prstGeom prst="rect">
            <a:avLst/>
          </a:prstGeom>
          <a:noFill/>
        </p:spPr>
        <p:txBody>
          <a:bodyPr wrap="none" lIns="0" tIns="0" rIns="0" bIns="0"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404040"/>
                </a:solidFill>
                <a:effectLst/>
                <a:uLnTx/>
                <a:uFillTx/>
              </a:rPr>
              <a:t>3. </a:t>
            </a:r>
            <a:r>
              <a:rPr kumimoji="0" lang="en-US" sz="2000" b="1" i="0" u="none" strike="noStrike" kern="0" cap="none" spc="0" normalizeH="0" baseline="0" noProof="0" dirty="0">
                <a:ln>
                  <a:noFill/>
                </a:ln>
                <a:solidFill>
                  <a:schemeClr val="accent1"/>
                </a:solidFill>
                <a:effectLst/>
                <a:uLnTx/>
                <a:uFillTx/>
              </a:rPr>
              <a:t>Monitoring Portal</a:t>
            </a:r>
          </a:p>
        </p:txBody>
      </p:sp>
      <p:cxnSp>
        <p:nvCxnSpPr>
          <p:cNvPr id="12" name="Straight Connector 11"/>
          <p:cNvCxnSpPr/>
          <p:nvPr/>
        </p:nvCxnSpPr>
        <p:spPr>
          <a:xfrm>
            <a:off x="429758" y="3578707"/>
            <a:ext cx="2630074"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271251" y="3578707"/>
            <a:ext cx="2630074"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156176" y="3578707"/>
            <a:ext cx="2630074" cy="0"/>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8" name="Group 7"/>
          <p:cNvGrpSpPr/>
          <p:nvPr/>
        </p:nvGrpSpPr>
        <p:grpSpPr>
          <a:xfrm>
            <a:off x="1691680" y="999000"/>
            <a:ext cx="5904656" cy="1905439"/>
            <a:chOff x="1691680" y="952533"/>
            <a:chExt cx="5904656" cy="1905439"/>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1680" y="952533"/>
              <a:ext cx="5904656" cy="1905439"/>
            </a:xfrm>
            <a:prstGeom prst="rect">
              <a:avLst/>
            </a:prstGeom>
          </p:spPr>
        </p:pic>
        <p:sp>
          <p:nvSpPr>
            <p:cNvPr id="16" name="Oval 15"/>
            <p:cNvSpPr/>
            <p:nvPr/>
          </p:nvSpPr>
          <p:spPr>
            <a:xfrm>
              <a:off x="2771800" y="2420888"/>
              <a:ext cx="432048" cy="432048"/>
            </a:xfrm>
            <a:prstGeom prst="ellipse">
              <a:avLst/>
            </a:prstGeom>
            <a:solidFill>
              <a:schemeClr val="bg1"/>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chemeClr val="accent1"/>
                </a:solidFill>
                <a:effectLst/>
                <a:uLnTx/>
                <a:uFillTx/>
              </a:endParaRPr>
            </a:p>
          </p:txBody>
        </p:sp>
        <p:sp>
          <p:nvSpPr>
            <p:cNvPr id="17" name="Rectangle 16"/>
            <p:cNvSpPr/>
            <p:nvPr/>
          </p:nvSpPr>
          <p:spPr>
            <a:xfrm>
              <a:off x="2815630" y="2420888"/>
              <a:ext cx="383163" cy="4001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rPr>
                <a:t>1.</a:t>
              </a:r>
            </a:p>
          </p:txBody>
        </p:sp>
        <p:sp>
          <p:nvSpPr>
            <p:cNvPr id="18" name="Oval 17"/>
            <p:cNvSpPr/>
            <p:nvPr/>
          </p:nvSpPr>
          <p:spPr>
            <a:xfrm>
              <a:off x="4563317" y="2407677"/>
              <a:ext cx="432048" cy="432048"/>
            </a:xfrm>
            <a:prstGeom prst="ellipse">
              <a:avLst/>
            </a:prstGeom>
            <a:solidFill>
              <a:schemeClr val="bg1"/>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1" name="Rectangle 20"/>
            <p:cNvSpPr/>
            <p:nvPr/>
          </p:nvSpPr>
          <p:spPr>
            <a:xfrm>
              <a:off x="4620885" y="2407677"/>
              <a:ext cx="383163" cy="4001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rPr>
                <a:t>2.</a:t>
              </a:r>
            </a:p>
          </p:txBody>
        </p:sp>
        <p:pic>
          <p:nvPicPr>
            <p:cNvPr id="23" name="Picture 4"/>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76146" t="10927" r="2074" b="12137"/>
            <a:stretch/>
          </p:blipFill>
          <p:spPr bwMode="auto">
            <a:xfrm>
              <a:off x="5796136" y="1117887"/>
              <a:ext cx="1440160" cy="1303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Oval 18"/>
            <p:cNvSpPr/>
            <p:nvPr/>
          </p:nvSpPr>
          <p:spPr>
            <a:xfrm>
              <a:off x="6156176" y="2380080"/>
              <a:ext cx="432048" cy="432048"/>
            </a:xfrm>
            <a:prstGeom prst="ellipse">
              <a:avLst/>
            </a:prstGeom>
            <a:solidFill>
              <a:schemeClr val="bg1"/>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2" name="Rectangle 21"/>
            <p:cNvSpPr/>
            <p:nvPr/>
          </p:nvSpPr>
          <p:spPr>
            <a:xfrm>
              <a:off x="6210314" y="2380080"/>
              <a:ext cx="383163" cy="4001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rPr>
                <a:t>3.</a:t>
              </a:r>
            </a:p>
          </p:txBody>
        </p:sp>
      </p:grpSp>
    </p:spTree>
    <p:extLst>
      <p:ext uri="{BB962C8B-B14F-4D97-AF65-F5344CB8AC3E}">
        <p14:creationId xmlns:p14="http://schemas.microsoft.com/office/powerpoint/2010/main" val="42795970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1" name="קבוצה 260"/>
          <p:cNvGrpSpPr/>
          <p:nvPr/>
        </p:nvGrpSpPr>
        <p:grpSpPr>
          <a:xfrm>
            <a:off x="2514601" y="1995201"/>
            <a:ext cx="538136" cy="3948400"/>
            <a:chOff x="1968743" y="1506471"/>
            <a:chExt cx="717515" cy="5264533"/>
          </a:xfrm>
        </p:grpSpPr>
        <p:pic>
          <p:nvPicPr>
            <p:cNvPr id="262"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1506471"/>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3"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27369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6"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44895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7"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57087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268" name="קבוצה 267"/>
            <p:cNvGrpSpPr/>
            <p:nvPr/>
          </p:nvGrpSpPr>
          <p:grpSpPr>
            <a:xfrm>
              <a:off x="2189197" y="1814919"/>
              <a:ext cx="276606" cy="335596"/>
              <a:chOff x="2452497" y="1810874"/>
              <a:chExt cx="276606" cy="335596"/>
            </a:xfrm>
          </p:grpSpPr>
          <p:sp>
            <p:nvSpPr>
              <p:cNvPr id="296" name="אליפסה 295"/>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7" name="Rectangle 21"/>
              <p:cNvSpPr/>
              <p:nvPr/>
            </p:nvSpPr>
            <p:spPr>
              <a:xfrm>
                <a:off x="2480320" y="1810874"/>
                <a:ext cx="228600" cy="335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1</a:t>
                </a:r>
              </a:p>
            </p:txBody>
          </p:sp>
        </p:grpSp>
        <p:grpSp>
          <p:nvGrpSpPr>
            <p:cNvPr id="269" name="קבוצה 268"/>
            <p:cNvGrpSpPr/>
            <p:nvPr/>
          </p:nvGrpSpPr>
          <p:grpSpPr>
            <a:xfrm>
              <a:off x="2064073" y="4813692"/>
              <a:ext cx="533400" cy="404916"/>
              <a:chOff x="2327373" y="1771682"/>
              <a:chExt cx="533400" cy="404916"/>
            </a:xfrm>
          </p:grpSpPr>
          <p:sp>
            <p:nvSpPr>
              <p:cNvPr id="294" name="אליפסה 293"/>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5" name="Rectangle 21"/>
              <p:cNvSpPr/>
              <p:nvPr/>
            </p:nvSpPr>
            <p:spPr>
              <a:xfrm>
                <a:off x="2327373" y="1771682"/>
                <a:ext cx="533400" cy="4049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9</a:t>
                </a:r>
              </a:p>
            </p:txBody>
          </p:sp>
        </p:grpSp>
        <p:grpSp>
          <p:nvGrpSpPr>
            <p:cNvPr id="270" name="קבוצה 269"/>
            <p:cNvGrpSpPr/>
            <p:nvPr/>
          </p:nvGrpSpPr>
          <p:grpSpPr>
            <a:xfrm>
              <a:off x="2098841" y="6085008"/>
              <a:ext cx="469238" cy="298685"/>
              <a:chOff x="2362141" y="1823798"/>
              <a:chExt cx="469238" cy="298685"/>
            </a:xfrm>
          </p:grpSpPr>
          <p:sp>
            <p:nvSpPr>
              <p:cNvPr id="292" name="אליפסה 291"/>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3" name="Rectangle 21"/>
              <p:cNvSpPr/>
              <p:nvPr/>
            </p:nvSpPr>
            <p:spPr>
              <a:xfrm>
                <a:off x="2362141" y="1823798"/>
                <a:ext cx="469238" cy="282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10</a:t>
                </a:r>
              </a:p>
            </p:txBody>
          </p:sp>
        </p:grpSp>
        <p:grpSp>
          <p:nvGrpSpPr>
            <p:cNvPr id="272" name="קבוצה 271"/>
            <p:cNvGrpSpPr/>
            <p:nvPr/>
          </p:nvGrpSpPr>
          <p:grpSpPr>
            <a:xfrm>
              <a:off x="2189197" y="3100284"/>
              <a:ext cx="276606" cy="335596"/>
              <a:chOff x="2452497" y="1810874"/>
              <a:chExt cx="276606" cy="335596"/>
            </a:xfrm>
          </p:grpSpPr>
          <p:sp>
            <p:nvSpPr>
              <p:cNvPr id="273" name="אליפסה 272"/>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74" name="Rectangle 21"/>
              <p:cNvSpPr/>
              <p:nvPr/>
            </p:nvSpPr>
            <p:spPr>
              <a:xfrm>
                <a:off x="2480320" y="1810874"/>
                <a:ext cx="228600" cy="335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2</a:t>
                </a:r>
              </a:p>
            </p:txBody>
          </p:sp>
        </p:grpSp>
      </p:grpSp>
      <p:sp>
        <p:nvSpPr>
          <p:cNvPr id="186" name="Rectangle 101"/>
          <p:cNvSpPr>
            <a:spLocks noChangeArrowheads="1"/>
          </p:cNvSpPr>
          <p:nvPr/>
        </p:nvSpPr>
        <p:spPr bwMode="auto">
          <a:xfrm>
            <a:off x="3979353" y="3596850"/>
            <a:ext cx="142288" cy="768354"/>
          </a:xfrm>
          <a:prstGeom prst="rect">
            <a:avLst/>
          </a:prstGeom>
          <a:solidFill>
            <a:schemeClr val="bg1"/>
          </a:solidFill>
          <a:ln w="9525">
            <a:noFill/>
            <a:miter lim="800000"/>
            <a:headEnd/>
            <a:tailEnd/>
          </a:ln>
        </p:spPr>
        <p:txBody>
          <a:bodyPr wrap="none" anchor="ctr"/>
          <a:lstStyle/>
          <a:p>
            <a:pPr defTabSz="685800"/>
            <a:endParaRPr lang="en-US" sz="1350" kern="0">
              <a:solidFill>
                <a:srgbClr val="CC0000"/>
              </a:solidFill>
              <a:latin typeface="Arial"/>
              <a:cs typeface="Arial"/>
            </a:endParaRPr>
          </a:p>
        </p:txBody>
      </p:sp>
      <p:sp>
        <p:nvSpPr>
          <p:cNvPr id="194" name="Line 70"/>
          <p:cNvSpPr>
            <a:spLocks noChangeShapeType="1"/>
          </p:cNvSpPr>
          <p:nvPr/>
        </p:nvSpPr>
        <p:spPr bwMode="auto">
          <a:xfrm flipV="1">
            <a:off x="4073026" y="3707234"/>
            <a:ext cx="0" cy="374691"/>
          </a:xfrm>
          <a:prstGeom prst="line">
            <a:avLst/>
          </a:prstGeom>
          <a:noFill/>
          <a:ln w="19050">
            <a:solidFill>
              <a:schemeClr val="accent3">
                <a:lumMod val="60000"/>
                <a:lumOff val="40000"/>
              </a:schemeClr>
            </a:solidFill>
            <a:prstDash val="sysDot"/>
            <a:round/>
            <a:headEnd/>
            <a:tailEnd/>
          </a:ln>
        </p:spPr>
        <p:txBody>
          <a:bodyPr/>
          <a:lstStyle/>
          <a:p>
            <a:pPr defTabSz="685800"/>
            <a:endParaRPr lang="en-US" sz="1350" kern="0">
              <a:solidFill>
                <a:srgbClr val="CC0000"/>
              </a:solidFill>
              <a:latin typeface="Arial"/>
              <a:cs typeface="Arial"/>
            </a:endParaRPr>
          </a:p>
        </p:txBody>
      </p:sp>
      <p:grpSp>
        <p:nvGrpSpPr>
          <p:cNvPr id="3" name="Group 37"/>
          <p:cNvGrpSpPr/>
          <p:nvPr/>
        </p:nvGrpSpPr>
        <p:grpSpPr>
          <a:xfrm>
            <a:off x="3026701" y="2251158"/>
            <a:ext cx="363002" cy="183622"/>
            <a:chOff x="1331640" y="1640038"/>
            <a:chExt cx="486000" cy="245839"/>
          </a:xfrm>
        </p:grpSpPr>
        <p:cxnSp>
          <p:nvCxnSpPr>
            <p:cNvPr id="286" name="Straight Connector 285"/>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7" name="Straight Connector 286"/>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4" name="Group 38"/>
          <p:cNvGrpSpPr/>
          <p:nvPr/>
        </p:nvGrpSpPr>
        <p:grpSpPr>
          <a:xfrm>
            <a:off x="3026700" y="3153036"/>
            <a:ext cx="402301" cy="183622"/>
            <a:chOff x="1331640" y="1640038"/>
            <a:chExt cx="486000" cy="245839"/>
          </a:xfrm>
        </p:grpSpPr>
        <p:cxnSp>
          <p:nvCxnSpPr>
            <p:cNvPr id="284" name="Straight Connector 283"/>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5" name="Straight Connector 284"/>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5" name="Group 41"/>
          <p:cNvGrpSpPr/>
          <p:nvPr/>
        </p:nvGrpSpPr>
        <p:grpSpPr>
          <a:xfrm>
            <a:off x="3026701" y="4486539"/>
            <a:ext cx="363002" cy="183622"/>
            <a:chOff x="1331640" y="1640038"/>
            <a:chExt cx="486000" cy="245839"/>
          </a:xfrm>
        </p:grpSpPr>
        <p:cxnSp>
          <p:nvCxnSpPr>
            <p:cNvPr id="282" name="Straight Connector 281"/>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3" name="Straight Connector 282"/>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6" name="Group 44"/>
          <p:cNvGrpSpPr/>
          <p:nvPr/>
        </p:nvGrpSpPr>
        <p:grpSpPr>
          <a:xfrm>
            <a:off x="3026701" y="5372409"/>
            <a:ext cx="363002" cy="183622"/>
            <a:chOff x="1331640" y="1640038"/>
            <a:chExt cx="486000" cy="245839"/>
          </a:xfrm>
        </p:grpSpPr>
        <p:cxnSp>
          <p:nvCxnSpPr>
            <p:cNvPr id="280" name="Straight Connector 279"/>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1" name="Straight Connector 280"/>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cxnSp>
        <p:nvCxnSpPr>
          <p:cNvPr id="207" name="Straight Connector 206"/>
          <p:cNvCxnSpPr/>
          <p:nvPr/>
        </p:nvCxnSpPr>
        <p:spPr bwMode="auto">
          <a:xfrm>
            <a:off x="3792969" y="5371723"/>
            <a:ext cx="285986"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08" name="Straight Connector 207"/>
          <p:cNvCxnSpPr/>
          <p:nvPr/>
        </p:nvCxnSpPr>
        <p:spPr bwMode="auto">
          <a:xfrm>
            <a:off x="3761017" y="5555345"/>
            <a:ext cx="498169"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nvGrpSpPr>
          <p:cNvPr id="7" name="Group 50"/>
          <p:cNvGrpSpPr/>
          <p:nvPr/>
        </p:nvGrpSpPr>
        <p:grpSpPr>
          <a:xfrm>
            <a:off x="3761016" y="4485688"/>
            <a:ext cx="319124" cy="183622"/>
            <a:chOff x="412833" y="1640038"/>
            <a:chExt cx="653134" cy="245839"/>
          </a:xfrm>
        </p:grpSpPr>
        <p:cxnSp>
          <p:nvCxnSpPr>
            <p:cNvPr id="278" name="Straight Connector 277"/>
            <p:cNvCxnSpPr/>
            <p:nvPr/>
          </p:nvCxnSpPr>
          <p:spPr bwMode="auto">
            <a:xfrm>
              <a:off x="412833" y="1640038"/>
              <a:ext cx="65313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79" name="Straight Connector 278"/>
            <p:cNvCxnSpPr/>
            <p:nvPr/>
          </p:nvCxnSpPr>
          <p:spPr bwMode="auto">
            <a:xfrm>
              <a:off x="412833" y="1885877"/>
              <a:ext cx="65313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8" name="Group 53"/>
          <p:cNvGrpSpPr/>
          <p:nvPr/>
        </p:nvGrpSpPr>
        <p:grpSpPr>
          <a:xfrm>
            <a:off x="3761016" y="3153387"/>
            <a:ext cx="319124" cy="183622"/>
            <a:chOff x="301652" y="1640038"/>
            <a:chExt cx="704825" cy="245839"/>
          </a:xfrm>
        </p:grpSpPr>
        <p:cxnSp>
          <p:nvCxnSpPr>
            <p:cNvPr id="276" name="Straight Connector 275"/>
            <p:cNvCxnSpPr/>
            <p:nvPr/>
          </p:nvCxnSpPr>
          <p:spPr bwMode="auto">
            <a:xfrm>
              <a:off x="301652" y="1640038"/>
              <a:ext cx="70482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77" name="Straight Connector 276"/>
            <p:cNvCxnSpPr/>
            <p:nvPr/>
          </p:nvCxnSpPr>
          <p:spPr bwMode="auto">
            <a:xfrm>
              <a:off x="301652" y="1885877"/>
              <a:ext cx="70482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cxnSp>
        <p:nvCxnSpPr>
          <p:cNvPr id="218" name="Straight Connector 217"/>
          <p:cNvCxnSpPr/>
          <p:nvPr/>
        </p:nvCxnSpPr>
        <p:spPr bwMode="auto">
          <a:xfrm>
            <a:off x="3761016" y="2251637"/>
            <a:ext cx="309698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19" name="Straight Connector 218"/>
          <p:cNvCxnSpPr/>
          <p:nvPr/>
        </p:nvCxnSpPr>
        <p:spPr bwMode="auto">
          <a:xfrm>
            <a:off x="3761016" y="2435258"/>
            <a:ext cx="317346"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0" name="Straight Connector 219"/>
          <p:cNvCxnSpPr/>
          <p:nvPr/>
        </p:nvCxnSpPr>
        <p:spPr bwMode="auto">
          <a:xfrm>
            <a:off x="4254442" y="2434833"/>
            <a:ext cx="2603558"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3" name="Straight Connector 222"/>
          <p:cNvCxnSpPr/>
          <p:nvPr/>
        </p:nvCxnSpPr>
        <p:spPr bwMode="auto">
          <a:xfrm rot="5400000" flipH="1" flipV="1">
            <a:off x="2693974" y="3990467"/>
            <a:ext cx="3120938"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4" name="Straight Connector 223"/>
          <p:cNvCxnSpPr/>
          <p:nvPr/>
        </p:nvCxnSpPr>
        <p:spPr bwMode="auto">
          <a:xfrm rot="16200000" flipV="1">
            <a:off x="3725096" y="5022608"/>
            <a:ext cx="70771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33" name="Straight Connector 232"/>
          <p:cNvCxnSpPr/>
          <p:nvPr/>
        </p:nvCxnSpPr>
        <p:spPr bwMode="auto">
          <a:xfrm rot="16200000" flipV="1">
            <a:off x="3713175" y="2797296"/>
            <a:ext cx="726409"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64" name="Straight Connector 263"/>
          <p:cNvCxnSpPr/>
          <p:nvPr/>
        </p:nvCxnSpPr>
        <p:spPr bwMode="auto">
          <a:xfrm rot="5400000" flipH="1" flipV="1">
            <a:off x="3943345" y="3466447"/>
            <a:ext cx="261324" cy="408"/>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65" name="Straight Connector 264"/>
          <p:cNvCxnSpPr/>
          <p:nvPr/>
        </p:nvCxnSpPr>
        <p:spPr bwMode="auto">
          <a:xfrm rot="5400000" flipH="1" flipV="1">
            <a:off x="3945512" y="4356598"/>
            <a:ext cx="261324" cy="408"/>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sp>
        <p:nvSpPr>
          <p:cNvPr id="187" name="Line 73"/>
          <p:cNvSpPr>
            <a:spLocks noChangeShapeType="1"/>
          </p:cNvSpPr>
          <p:nvPr/>
        </p:nvSpPr>
        <p:spPr bwMode="auto">
          <a:xfrm>
            <a:off x="4423766" y="2253506"/>
            <a:ext cx="56915" cy="0"/>
          </a:xfrm>
          <a:prstGeom prst="line">
            <a:avLst/>
          </a:prstGeom>
          <a:noFill/>
          <a:ln w="38100">
            <a:solidFill>
              <a:schemeClr val="tx2"/>
            </a:solidFill>
            <a:round/>
            <a:headEnd w="med" len="med"/>
            <a:tailEnd type="triangle" w="med" len="lg"/>
          </a:ln>
        </p:spPr>
        <p:txBody>
          <a:bodyPr/>
          <a:lstStyle/>
          <a:p>
            <a:pPr defTabSz="685800"/>
            <a:endParaRPr lang="en-US" sz="1350" kern="0">
              <a:solidFill>
                <a:srgbClr val="CC0000"/>
              </a:solidFill>
              <a:latin typeface="Arial"/>
              <a:cs typeface="Arial"/>
            </a:endParaRPr>
          </a:p>
        </p:txBody>
      </p:sp>
      <p:sp>
        <p:nvSpPr>
          <p:cNvPr id="189" name="Line 75"/>
          <p:cNvSpPr>
            <a:spLocks noChangeShapeType="1"/>
          </p:cNvSpPr>
          <p:nvPr/>
        </p:nvSpPr>
        <p:spPr bwMode="auto">
          <a:xfrm rot="16200000">
            <a:off x="4047713" y="2734151"/>
            <a:ext cx="56915" cy="0"/>
          </a:xfrm>
          <a:prstGeom prst="line">
            <a:avLst/>
          </a:prstGeom>
          <a:noFill/>
          <a:ln w="38100">
            <a:solidFill>
              <a:schemeClr val="tx2"/>
            </a:solidFill>
            <a:round/>
            <a:headEnd/>
            <a:tailEnd type="triangle" w="med" len="lg"/>
          </a:ln>
        </p:spPr>
        <p:txBody>
          <a:bodyPr/>
          <a:lstStyle/>
          <a:p>
            <a:pPr defTabSz="685800"/>
            <a:endParaRPr lang="en-US" sz="1350" kern="0">
              <a:solidFill>
                <a:srgbClr val="CC0000"/>
              </a:solidFill>
              <a:latin typeface="Arial"/>
              <a:cs typeface="Arial"/>
            </a:endParaRPr>
          </a:p>
        </p:txBody>
      </p:sp>
      <p:sp>
        <p:nvSpPr>
          <p:cNvPr id="191" name="Line 75"/>
          <p:cNvSpPr>
            <a:spLocks noChangeShapeType="1"/>
          </p:cNvSpPr>
          <p:nvPr/>
        </p:nvSpPr>
        <p:spPr bwMode="auto">
          <a:xfrm rot="16200000">
            <a:off x="4051285" y="4982885"/>
            <a:ext cx="56915" cy="0"/>
          </a:xfrm>
          <a:prstGeom prst="line">
            <a:avLst/>
          </a:prstGeom>
          <a:noFill/>
          <a:ln w="38100">
            <a:solidFill>
              <a:schemeClr val="tx2"/>
            </a:solidFill>
            <a:round/>
            <a:headEnd/>
            <a:tailEnd type="triangle" w="med" len="lg"/>
          </a:ln>
        </p:spPr>
        <p:txBody>
          <a:bodyPr/>
          <a:lstStyle/>
          <a:p>
            <a:pPr defTabSz="685800"/>
            <a:endParaRPr lang="en-US" sz="1350" kern="0">
              <a:solidFill>
                <a:srgbClr val="CC0000"/>
              </a:solidFill>
              <a:latin typeface="Arial"/>
              <a:cs typeface="Arial"/>
            </a:endParaRPr>
          </a:p>
        </p:txBody>
      </p:sp>
      <p:sp>
        <p:nvSpPr>
          <p:cNvPr id="288" name="LC_EN"/>
          <p:cNvSpPr txBox="1"/>
          <p:nvPr/>
        </p:nvSpPr>
        <p:spPr>
          <a:xfrm>
            <a:off x="3338525" y="5309523"/>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289" name="LC_EN"/>
          <p:cNvSpPr txBox="1"/>
          <p:nvPr/>
        </p:nvSpPr>
        <p:spPr>
          <a:xfrm>
            <a:off x="3343724" y="4421703"/>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104" name="Text Box 77"/>
          <p:cNvSpPr txBox="1">
            <a:spLocks noChangeArrowheads="1"/>
          </p:cNvSpPr>
          <p:nvPr/>
        </p:nvSpPr>
        <p:spPr bwMode="auto">
          <a:xfrm>
            <a:off x="4254443" y="2039530"/>
            <a:ext cx="322411" cy="161583"/>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050" b="1" kern="0">
                <a:solidFill>
                  <a:srgbClr val="6C6C6C"/>
                </a:solidFill>
                <a:cs typeface="Arial" charset="0"/>
              </a:rPr>
              <a:t>8.0</a:t>
            </a:r>
            <a:r>
              <a:rPr lang="en-US" sz="900" b="1" kern="0">
                <a:solidFill>
                  <a:srgbClr val="6C6C6C"/>
                </a:solidFill>
                <a:cs typeface="Arial" charset="0"/>
              </a:rPr>
              <a:t>A</a:t>
            </a:r>
            <a:endParaRPr lang="en-US" sz="825" b="1" kern="0">
              <a:solidFill>
                <a:srgbClr val="6C6C6C"/>
              </a:solidFill>
              <a:cs typeface="Arial" charset="0"/>
            </a:endParaRPr>
          </a:p>
        </p:txBody>
      </p:sp>
      <p:sp>
        <p:nvSpPr>
          <p:cNvPr id="13" name="LC_EN-ROW"/>
          <p:cNvSpPr>
            <a:spLocks noGrp="1"/>
          </p:cNvSpPr>
          <p:nvPr>
            <p:ph type="title"/>
          </p:nvPr>
        </p:nvSpPr>
        <p:spPr/>
        <p:txBody>
          <a:bodyPr/>
          <a:lstStyle/>
          <a:p>
            <a:r>
              <a:rPr lang="en-US"/>
              <a:t> SolarEdge System – Shaded Module</a:t>
            </a:r>
          </a:p>
        </p:txBody>
      </p:sp>
      <p:sp>
        <p:nvSpPr>
          <p:cNvPr id="201" name="Text Box 77"/>
          <p:cNvSpPr txBox="1">
            <a:spLocks noChangeArrowheads="1"/>
          </p:cNvSpPr>
          <p:nvPr/>
        </p:nvSpPr>
        <p:spPr bwMode="auto">
          <a:xfrm rot="16200000">
            <a:off x="2104978" y="2287341"/>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2F4973"/>
                </a:solidFill>
                <a:ea typeface="Verdana" pitchFamily="34" charset="0"/>
                <a:cs typeface="Calibri" pitchFamily="34" charset="0"/>
              </a:rPr>
              <a:t>280W</a:t>
            </a:r>
          </a:p>
        </p:txBody>
      </p:sp>
      <p:sp>
        <p:nvSpPr>
          <p:cNvPr id="202" name="Text Box 77"/>
          <p:cNvSpPr txBox="1">
            <a:spLocks noChangeArrowheads="1"/>
          </p:cNvSpPr>
          <p:nvPr/>
        </p:nvSpPr>
        <p:spPr bwMode="auto">
          <a:xfrm rot="16200000">
            <a:off x="2104977" y="3210208"/>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2F4973"/>
                </a:solidFill>
                <a:ea typeface="Verdana" pitchFamily="34" charset="0"/>
                <a:cs typeface="Calibri" pitchFamily="34" charset="0"/>
              </a:rPr>
              <a:t>280W</a:t>
            </a:r>
          </a:p>
        </p:txBody>
      </p:sp>
      <p:sp>
        <p:nvSpPr>
          <p:cNvPr id="203" name="Text Box 77"/>
          <p:cNvSpPr txBox="1">
            <a:spLocks noChangeArrowheads="1"/>
          </p:cNvSpPr>
          <p:nvPr/>
        </p:nvSpPr>
        <p:spPr bwMode="auto">
          <a:xfrm rot="16200000">
            <a:off x="2104978" y="4524658"/>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2F4973"/>
                </a:solidFill>
                <a:ea typeface="Verdana" pitchFamily="34" charset="0"/>
                <a:cs typeface="Calibri" pitchFamily="34" charset="0"/>
              </a:rPr>
              <a:t>280W</a:t>
            </a:r>
          </a:p>
        </p:txBody>
      </p:sp>
      <p:sp>
        <p:nvSpPr>
          <p:cNvPr id="204" name="Text Box 77"/>
          <p:cNvSpPr txBox="1">
            <a:spLocks noChangeArrowheads="1"/>
          </p:cNvSpPr>
          <p:nvPr/>
        </p:nvSpPr>
        <p:spPr bwMode="auto">
          <a:xfrm rot="16200000">
            <a:off x="2104978" y="5439058"/>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2F4973"/>
                </a:solidFill>
                <a:ea typeface="Verdana" pitchFamily="34" charset="0"/>
                <a:cs typeface="Calibri" pitchFamily="34" charset="0"/>
              </a:rPr>
              <a:t>280W</a:t>
            </a:r>
          </a:p>
        </p:txBody>
      </p:sp>
      <p:sp>
        <p:nvSpPr>
          <p:cNvPr id="142" name="Rectangle 141"/>
          <p:cNvSpPr/>
          <p:nvPr/>
        </p:nvSpPr>
        <p:spPr>
          <a:xfrm>
            <a:off x="2996808" y="2972323"/>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31</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98" name="Rectangle 197"/>
          <p:cNvSpPr/>
          <p:nvPr/>
        </p:nvSpPr>
        <p:spPr>
          <a:xfrm>
            <a:off x="2993236" y="2060972"/>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31</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300" name="Rectangle 143"/>
          <p:cNvSpPr/>
          <p:nvPr/>
        </p:nvSpPr>
        <p:spPr>
          <a:xfrm>
            <a:off x="3785092" y="2216386"/>
            <a:ext cx="501158"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35.0</a:t>
            </a:r>
            <a:r>
              <a:rPr lang="en-US" sz="900" kern="0">
                <a:solidFill>
                  <a:srgbClr val="404040">
                    <a:lumMod val="75000"/>
                    <a:lumOff val="25000"/>
                  </a:srgbClr>
                </a:solidFill>
              </a:rPr>
              <a:t>V</a:t>
            </a:r>
            <a:endParaRPr lang="en-US" sz="1350" kern="0">
              <a:solidFill>
                <a:srgbClr val="404040">
                  <a:lumMod val="75000"/>
                  <a:lumOff val="25000"/>
                </a:srgbClr>
              </a:solidFill>
            </a:endParaRPr>
          </a:p>
        </p:txBody>
      </p:sp>
      <p:grpSp>
        <p:nvGrpSpPr>
          <p:cNvPr id="308" name="קבוצה 307"/>
          <p:cNvGrpSpPr/>
          <p:nvPr/>
        </p:nvGrpSpPr>
        <p:grpSpPr>
          <a:xfrm>
            <a:off x="1636544" y="4343400"/>
            <a:ext cx="683252" cy="1428750"/>
            <a:chOff x="658057" y="1671002"/>
            <a:chExt cx="911003" cy="1905000"/>
          </a:xfrm>
        </p:grpSpPr>
        <p:grpSp>
          <p:nvGrpSpPr>
            <p:cNvPr id="309" name="קבוצה 308"/>
            <p:cNvGrpSpPr/>
            <p:nvPr/>
          </p:nvGrpSpPr>
          <p:grpSpPr>
            <a:xfrm>
              <a:off x="658057" y="1671002"/>
              <a:ext cx="911003" cy="691198"/>
              <a:chOff x="658057" y="1671002"/>
              <a:chExt cx="911003" cy="691198"/>
            </a:xfrm>
          </p:grpSpPr>
          <p:sp>
            <p:nvSpPr>
              <p:cNvPr id="319" name="Freeform 77"/>
              <p:cNvSpPr>
                <a:spLocks/>
              </p:cNvSpPr>
              <p:nvPr/>
            </p:nvSpPr>
            <p:spPr bwMode="auto">
              <a:xfrm>
                <a:off x="918060" y="1830134"/>
                <a:ext cx="449743" cy="318959"/>
              </a:xfrm>
              <a:custGeom>
                <a:avLst/>
                <a:gdLst>
                  <a:gd name="T0" fmla="*/ 115 w 465"/>
                  <a:gd name="T1" fmla="*/ 13 h 285"/>
                  <a:gd name="T2" fmla="*/ 274 w 465"/>
                  <a:gd name="T3" fmla="*/ 17 h 285"/>
                  <a:gd name="T4" fmla="*/ 1745 w 465"/>
                  <a:gd name="T5" fmla="*/ 45 h 285"/>
                  <a:gd name="T6" fmla="*/ 2030 w 465"/>
                  <a:gd name="T7" fmla="*/ 285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cxnSp>
            <p:nvCxnSpPr>
              <p:cNvPr id="320" name="Straight Connector 203"/>
              <p:cNvCxnSpPr/>
              <p:nvPr/>
            </p:nvCxnSpPr>
            <p:spPr bwMode="auto">
              <a:xfrm rot="5400000" flipH="1" flipV="1">
                <a:off x="716477" y="1954738"/>
                <a:ext cx="417408" cy="652"/>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321" name="Straight Connector 204"/>
              <p:cNvCxnSpPr/>
              <p:nvPr/>
            </p:nvCxnSpPr>
            <p:spPr bwMode="auto">
              <a:xfrm flipH="1">
                <a:off x="926901" y="2154947"/>
                <a:ext cx="51551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322" name="Text Box 77"/>
              <p:cNvSpPr txBox="1">
                <a:spLocks noChangeArrowheads="1"/>
              </p:cNvSpPr>
              <p:nvPr/>
            </p:nvSpPr>
            <p:spPr bwMode="auto">
              <a:xfrm>
                <a:off x="789742" y="1671002"/>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323" name="Text Box 77"/>
              <p:cNvSpPr txBox="1">
                <a:spLocks noChangeArrowheads="1"/>
              </p:cNvSpPr>
              <p:nvPr/>
            </p:nvSpPr>
            <p:spPr bwMode="auto">
              <a:xfrm>
                <a:off x="1466679" y="2178108"/>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grpSp>
            <p:nvGrpSpPr>
              <p:cNvPr id="324" name="Group 22"/>
              <p:cNvGrpSpPr/>
              <p:nvPr/>
            </p:nvGrpSpPr>
            <p:grpSpPr>
              <a:xfrm>
                <a:off x="658057" y="1747436"/>
                <a:ext cx="899231" cy="614764"/>
                <a:chOff x="658057" y="1747436"/>
                <a:chExt cx="899231" cy="614764"/>
              </a:xfrm>
            </p:grpSpPr>
            <p:sp>
              <p:nvSpPr>
                <p:cNvPr id="325" name="Rectangle 140"/>
                <p:cNvSpPr/>
                <p:nvPr/>
              </p:nvSpPr>
              <p:spPr>
                <a:xfrm>
                  <a:off x="658057" y="1747436"/>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31</a:t>
                  </a:r>
                  <a:endParaRPr lang="en-US" sz="1350" kern="0">
                    <a:solidFill>
                      <a:prstClr val="white">
                        <a:lumMod val="50000"/>
                      </a:prstClr>
                    </a:solidFill>
                  </a:endParaRPr>
                </a:p>
              </p:txBody>
            </p:sp>
            <p:sp>
              <p:nvSpPr>
                <p:cNvPr id="326" name="Rectangle 141"/>
                <p:cNvSpPr/>
                <p:nvPr/>
              </p:nvSpPr>
              <p:spPr>
                <a:xfrm>
                  <a:off x="1148545" y="2115133"/>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de-DE" sz="788" kern="0">
                      <a:solidFill>
                        <a:prstClr val="white">
                          <a:lumMod val="50000"/>
                        </a:prstClr>
                      </a:solidFill>
                    </a:rPr>
                    <a:t>9</a:t>
                  </a:r>
                  <a:endParaRPr lang="en-US" sz="1350" kern="0">
                    <a:solidFill>
                      <a:prstClr val="white">
                        <a:lumMod val="50000"/>
                      </a:prstClr>
                    </a:solidFill>
                  </a:endParaRPr>
                </a:p>
              </p:txBody>
            </p:sp>
          </p:grpSp>
        </p:grpSp>
        <p:grpSp>
          <p:nvGrpSpPr>
            <p:cNvPr id="310" name="קבוצה 309"/>
            <p:cNvGrpSpPr/>
            <p:nvPr/>
          </p:nvGrpSpPr>
          <p:grpSpPr>
            <a:xfrm>
              <a:off x="658057" y="2890202"/>
              <a:ext cx="911003" cy="685800"/>
              <a:chOff x="658057" y="1676400"/>
              <a:chExt cx="911003" cy="685800"/>
            </a:xfrm>
          </p:grpSpPr>
          <p:sp>
            <p:nvSpPr>
              <p:cNvPr id="311" name="Freeform 77"/>
              <p:cNvSpPr>
                <a:spLocks/>
              </p:cNvSpPr>
              <p:nvPr/>
            </p:nvSpPr>
            <p:spPr bwMode="auto">
              <a:xfrm>
                <a:off x="918060" y="1830134"/>
                <a:ext cx="449743" cy="318959"/>
              </a:xfrm>
              <a:custGeom>
                <a:avLst/>
                <a:gdLst>
                  <a:gd name="T0" fmla="*/ 115 w 465"/>
                  <a:gd name="T1" fmla="*/ 13 h 285"/>
                  <a:gd name="T2" fmla="*/ 274 w 465"/>
                  <a:gd name="T3" fmla="*/ 17 h 285"/>
                  <a:gd name="T4" fmla="*/ 1745 w 465"/>
                  <a:gd name="T5" fmla="*/ 45 h 285"/>
                  <a:gd name="T6" fmla="*/ 2030 w 465"/>
                  <a:gd name="T7" fmla="*/ 285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cxnSp>
            <p:nvCxnSpPr>
              <p:cNvPr id="312" name="Straight Connector 203"/>
              <p:cNvCxnSpPr/>
              <p:nvPr/>
            </p:nvCxnSpPr>
            <p:spPr bwMode="auto">
              <a:xfrm rot="5400000" flipH="1" flipV="1">
                <a:off x="716477" y="1954738"/>
                <a:ext cx="417408" cy="652"/>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313" name="Straight Connector 204"/>
              <p:cNvCxnSpPr/>
              <p:nvPr/>
            </p:nvCxnSpPr>
            <p:spPr bwMode="auto">
              <a:xfrm flipH="1">
                <a:off x="926901" y="2154947"/>
                <a:ext cx="51551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314" name="Text Box 77"/>
              <p:cNvSpPr txBox="1">
                <a:spLocks noChangeArrowheads="1"/>
              </p:cNvSpPr>
              <p:nvPr/>
            </p:nvSpPr>
            <p:spPr bwMode="auto">
              <a:xfrm>
                <a:off x="789742" y="1676400"/>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315" name="Text Box 77"/>
              <p:cNvSpPr txBox="1">
                <a:spLocks noChangeArrowheads="1"/>
              </p:cNvSpPr>
              <p:nvPr/>
            </p:nvSpPr>
            <p:spPr bwMode="auto">
              <a:xfrm>
                <a:off x="1466679" y="2178108"/>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grpSp>
            <p:nvGrpSpPr>
              <p:cNvPr id="316" name="Group 22"/>
              <p:cNvGrpSpPr/>
              <p:nvPr/>
            </p:nvGrpSpPr>
            <p:grpSpPr>
              <a:xfrm>
                <a:off x="658057" y="1752834"/>
                <a:ext cx="899231" cy="609366"/>
                <a:chOff x="658057" y="1752834"/>
                <a:chExt cx="899231" cy="609366"/>
              </a:xfrm>
            </p:grpSpPr>
            <p:sp>
              <p:nvSpPr>
                <p:cNvPr id="317" name="Rectangle 140"/>
                <p:cNvSpPr/>
                <p:nvPr/>
              </p:nvSpPr>
              <p:spPr>
                <a:xfrm>
                  <a:off x="658057" y="1752834"/>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31</a:t>
                  </a:r>
                  <a:endParaRPr lang="en-US" sz="1350" kern="0">
                    <a:solidFill>
                      <a:prstClr val="white">
                        <a:lumMod val="50000"/>
                      </a:prstClr>
                    </a:solidFill>
                  </a:endParaRPr>
                </a:p>
              </p:txBody>
            </p:sp>
            <p:sp>
              <p:nvSpPr>
                <p:cNvPr id="318" name="Rectangle 141"/>
                <p:cNvSpPr/>
                <p:nvPr/>
              </p:nvSpPr>
              <p:spPr>
                <a:xfrm>
                  <a:off x="1148545" y="2115133"/>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9</a:t>
                  </a:r>
                  <a:endParaRPr lang="en-US" sz="1350" kern="0">
                    <a:solidFill>
                      <a:prstClr val="white">
                        <a:lumMod val="50000"/>
                      </a:prstClr>
                    </a:solidFill>
                  </a:endParaRPr>
                </a:p>
              </p:txBody>
            </p:sp>
          </p:grpSp>
        </p:grpSp>
      </p:grpSp>
      <p:grpSp>
        <p:nvGrpSpPr>
          <p:cNvPr id="328" name="קבוצה 327"/>
          <p:cNvGrpSpPr/>
          <p:nvPr/>
        </p:nvGrpSpPr>
        <p:grpSpPr>
          <a:xfrm>
            <a:off x="1636543" y="2114550"/>
            <a:ext cx="680703" cy="514350"/>
            <a:chOff x="658057" y="1676400"/>
            <a:chExt cx="907604" cy="685800"/>
          </a:xfrm>
        </p:grpSpPr>
        <p:sp>
          <p:nvSpPr>
            <p:cNvPr id="338" name="Freeform 77"/>
            <p:cNvSpPr>
              <a:spLocks/>
            </p:cNvSpPr>
            <p:nvPr/>
          </p:nvSpPr>
          <p:spPr bwMode="auto">
            <a:xfrm>
              <a:off x="918060" y="1830134"/>
              <a:ext cx="449743" cy="318959"/>
            </a:xfrm>
            <a:custGeom>
              <a:avLst/>
              <a:gdLst>
                <a:gd name="T0" fmla="*/ 115 w 465"/>
                <a:gd name="T1" fmla="*/ 13 h 285"/>
                <a:gd name="T2" fmla="*/ 274 w 465"/>
                <a:gd name="T3" fmla="*/ 17 h 285"/>
                <a:gd name="T4" fmla="*/ 1745 w 465"/>
                <a:gd name="T5" fmla="*/ 45 h 285"/>
                <a:gd name="T6" fmla="*/ 2030 w 465"/>
                <a:gd name="T7" fmla="*/ 285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cxnSp>
          <p:nvCxnSpPr>
            <p:cNvPr id="339" name="Straight Connector 203"/>
            <p:cNvCxnSpPr/>
            <p:nvPr/>
          </p:nvCxnSpPr>
          <p:spPr bwMode="auto">
            <a:xfrm rot="5400000" flipH="1" flipV="1">
              <a:off x="716477" y="1954738"/>
              <a:ext cx="417408" cy="652"/>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340" name="Straight Connector 204"/>
            <p:cNvCxnSpPr/>
            <p:nvPr/>
          </p:nvCxnSpPr>
          <p:spPr bwMode="auto">
            <a:xfrm flipH="1">
              <a:off x="926901" y="2154947"/>
              <a:ext cx="51551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341" name="Text Box 77"/>
            <p:cNvSpPr txBox="1">
              <a:spLocks noChangeArrowheads="1"/>
            </p:cNvSpPr>
            <p:nvPr/>
          </p:nvSpPr>
          <p:spPr bwMode="auto">
            <a:xfrm>
              <a:off x="789744" y="1676400"/>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342" name="Text Box 77"/>
            <p:cNvSpPr txBox="1">
              <a:spLocks noChangeArrowheads="1"/>
            </p:cNvSpPr>
            <p:nvPr/>
          </p:nvSpPr>
          <p:spPr bwMode="auto">
            <a:xfrm>
              <a:off x="1463280" y="2178108"/>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grpSp>
          <p:nvGrpSpPr>
            <p:cNvPr id="343" name="Group 22"/>
            <p:cNvGrpSpPr/>
            <p:nvPr/>
          </p:nvGrpSpPr>
          <p:grpSpPr>
            <a:xfrm>
              <a:off x="658057" y="1752600"/>
              <a:ext cx="845714" cy="609600"/>
              <a:chOff x="658057" y="1752600"/>
              <a:chExt cx="845714" cy="609600"/>
            </a:xfrm>
          </p:grpSpPr>
          <p:sp>
            <p:nvSpPr>
              <p:cNvPr id="344" name="Rectangle 140"/>
              <p:cNvSpPr/>
              <p:nvPr/>
            </p:nvSpPr>
            <p:spPr>
              <a:xfrm>
                <a:off x="658057" y="1752600"/>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31</a:t>
                </a:r>
                <a:endParaRPr lang="en-US" sz="1350" kern="0">
                  <a:solidFill>
                    <a:prstClr val="white">
                      <a:lumMod val="50000"/>
                    </a:prstClr>
                  </a:solidFill>
                </a:endParaRPr>
              </a:p>
            </p:txBody>
          </p:sp>
          <p:sp>
            <p:nvSpPr>
              <p:cNvPr id="345" name="Rectangle 141"/>
              <p:cNvSpPr/>
              <p:nvPr/>
            </p:nvSpPr>
            <p:spPr>
              <a:xfrm>
                <a:off x="1165966" y="2115133"/>
                <a:ext cx="337805"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de-DE" sz="788" kern="0">
                    <a:solidFill>
                      <a:prstClr val="white">
                        <a:lumMod val="50000"/>
                      </a:prstClr>
                    </a:solidFill>
                  </a:rPr>
                  <a:t>9</a:t>
                </a:r>
                <a:endParaRPr lang="en-US" sz="1350" kern="0">
                  <a:solidFill>
                    <a:prstClr val="white">
                      <a:lumMod val="50000"/>
                    </a:prstClr>
                  </a:solidFill>
                </a:endParaRPr>
              </a:p>
            </p:txBody>
          </p:sp>
        </p:grpSp>
      </p:grpSp>
      <p:cxnSp>
        <p:nvCxnSpPr>
          <p:cNvPr id="132" name="Straight Connector 201"/>
          <p:cNvCxnSpPr/>
          <p:nvPr/>
        </p:nvCxnSpPr>
        <p:spPr bwMode="auto">
          <a:xfrm flipV="1">
            <a:off x="2114550" y="2227094"/>
            <a:ext cx="0" cy="230357"/>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33" name="Straight Connector 209"/>
          <p:cNvCxnSpPr/>
          <p:nvPr/>
        </p:nvCxnSpPr>
        <p:spPr bwMode="auto">
          <a:xfrm flipH="1">
            <a:off x="1843893" y="2268855"/>
            <a:ext cx="309853" cy="0"/>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grpSp>
        <p:nvGrpSpPr>
          <p:cNvPr id="2" name="Group 1"/>
          <p:cNvGrpSpPr/>
          <p:nvPr/>
        </p:nvGrpSpPr>
        <p:grpSpPr>
          <a:xfrm>
            <a:off x="1636543" y="3024902"/>
            <a:ext cx="689460" cy="514350"/>
            <a:chOff x="658057" y="2890202"/>
            <a:chExt cx="919280" cy="685800"/>
          </a:xfrm>
        </p:grpSpPr>
        <p:grpSp>
          <p:nvGrpSpPr>
            <p:cNvPr id="329" name="קבוצה 328"/>
            <p:cNvGrpSpPr/>
            <p:nvPr/>
          </p:nvGrpSpPr>
          <p:grpSpPr>
            <a:xfrm>
              <a:off x="658057" y="2890202"/>
              <a:ext cx="919280" cy="685800"/>
              <a:chOff x="658057" y="1676400"/>
              <a:chExt cx="919280" cy="685800"/>
            </a:xfrm>
          </p:grpSpPr>
          <p:sp>
            <p:nvSpPr>
              <p:cNvPr id="330" name="Freeform 77"/>
              <p:cNvSpPr>
                <a:spLocks/>
              </p:cNvSpPr>
              <p:nvPr/>
            </p:nvSpPr>
            <p:spPr bwMode="auto">
              <a:xfrm>
                <a:off x="918060" y="1830134"/>
                <a:ext cx="449743" cy="318959"/>
              </a:xfrm>
              <a:custGeom>
                <a:avLst/>
                <a:gdLst>
                  <a:gd name="T0" fmla="*/ 115 w 465"/>
                  <a:gd name="T1" fmla="*/ 13 h 285"/>
                  <a:gd name="T2" fmla="*/ 274 w 465"/>
                  <a:gd name="T3" fmla="*/ 17 h 285"/>
                  <a:gd name="T4" fmla="*/ 1745 w 465"/>
                  <a:gd name="T5" fmla="*/ 45 h 285"/>
                  <a:gd name="T6" fmla="*/ 2030 w 465"/>
                  <a:gd name="T7" fmla="*/ 285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cxnSp>
            <p:nvCxnSpPr>
              <p:cNvPr id="331" name="Straight Connector 203"/>
              <p:cNvCxnSpPr/>
              <p:nvPr/>
            </p:nvCxnSpPr>
            <p:spPr bwMode="auto">
              <a:xfrm rot="5400000" flipH="1" flipV="1">
                <a:off x="716477" y="1954738"/>
                <a:ext cx="417408" cy="652"/>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332" name="Straight Connector 204"/>
              <p:cNvCxnSpPr/>
              <p:nvPr/>
            </p:nvCxnSpPr>
            <p:spPr bwMode="auto">
              <a:xfrm flipH="1">
                <a:off x="926901" y="2154947"/>
                <a:ext cx="51551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333" name="Text Box 77"/>
              <p:cNvSpPr txBox="1">
                <a:spLocks noChangeArrowheads="1"/>
              </p:cNvSpPr>
              <p:nvPr/>
            </p:nvSpPr>
            <p:spPr bwMode="auto">
              <a:xfrm>
                <a:off x="789744" y="1676400"/>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334" name="Text Box 77"/>
              <p:cNvSpPr txBox="1">
                <a:spLocks noChangeArrowheads="1"/>
              </p:cNvSpPr>
              <p:nvPr/>
            </p:nvSpPr>
            <p:spPr bwMode="auto">
              <a:xfrm>
                <a:off x="1463280" y="2178108"/>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grpSp>
            <p:nvGrpSpPr>
              <p:cNvPr id="335" name="Group 22"/>
              <p:cNvGrpSpPr/>
              <p:nvPr/>
            </p:nvGrpSpPr>
            <p:grpSpPr>
              <a:xfrm>
                <a:off x="658057" y="1752600"/>
                <a:ext cx="919280" cy="609600"/>
                <a:chOff x="658057" y="1752600"/>
                <a:chExt cx="919280" cy="609600"/>
              </a:xfrm>
            </p:grpSpPr>
            <p:sp>
              <p:nvSpPr>
                <p:cNvPr id="336" name="Rectangle 140"/>
                <p:cNvSpPr/>
                <p:nvPr/>
              </p:nvSpPr>
              <p:spPr>
                <a:xfrm>
                  <a:off x="658057" y="1752600"/>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31</a:t>
                  </a:r>
                  <a:endParaRPr lang="en-US" sz="1350" kern="0">
                    <a:solidFill>
                      <a:prstClr val="white">
                        <a:lumMod val="50000"/>
                      </a:prstClr>
                    </a:solidFill>
                  </a:endParaRPr>
                </a:p>
              </p:txBody>
            </p:sp>
            <p:sp>
              <p:nvSpPr>
                <p:cNvPr id="337" name="Rectangle 141"/>
                <p:cNvSpPr/>
                <p:nvPr/>
              </p:nvSpPr>
              <p:spPr>
                <a:xfrm>
                  <a:off x="1168594" y="2115133"/>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de-DE" sz="788" kern="0">
                      <a:solidFill>
                        <a:prstClr val="white">
                          <a:lumMod val="50000"/>
                        </a:prstClr>
                      </a:solidFill>
                    </a:rPr>
                    <a:t>9</a:t>
                  </a:r>
                  <a:endParaRPr lang="en-US" sz="1350" kern="0">
                    <a:solidFill>
                      <a:prstClr val="white">
                        <a:lumMod val="50000"/>
                      </a:prstClr>
                    </a:solidFill>
                  </a:endParaRPr>
                </a:p>
              </p:txBody>
            </p:sp>
          </p:grpSp>
        </p:grpSp>
        <p:cxnSp>
          <p:nvCxnSpPr>
            <p:cNvPr id="136" name="Straight Connector 201"/>
            <p:cNvCxnSpPr/>
            <p:nvPr/>
          </p:nvCxnSpPr>
          <p:spPr bwMode="auto">
            <a:xfrm flipV="1">
              <a:off x="1301755" y="3045657"/>
              <a:ext cx="0" cy="307143"/>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37" name="Straight Connector 209"/>
            <p:cNvCxnSpPr/>
            <p:nvPr/>
          </p:nvCxnSpPr>
          <p:spPr bwMode="auto">
            <a:xfrm flipH="1">
              <a:off x="940877" y="3101340"/>
              <a:ext cx="413137" cy="0"/>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grpSp>
      <p:cxnSp>
        <p:nvCxnSpPr>
          <p:cNvPr id="161" name="Straight Connector 201"/>
          <p:cNvCxnSpPr/>
          <p:nvPr/>
        </p:nvCxnSpPr>
        <p:spPr bwMode="auto">
          <a:xfrm flipV="1">
            <a:off x="2099459" y="4466494"/>
            <a:ext cx="0" cy="230357"/>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62" name="Straight Connector 209"/>
          <p:cNvCxnSpPr/>
          <p:nvPr/>
        </p:nvCxnSpPr>
        <p:spPr bwMode="auto">
          <a:xfrm flipH="1">
            <a:off x="1837594" y="4499462"/>
            <a:ext cx="309853" cy="0"/>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63" name="Straight Connector 201"/>
          <p:cNvCxnSpPr/>
          <p:nvPr/>
        </p:nvCxnSpPr>
        <p:spPr bwMode="auto">
          <a:xfrm flipV="1">
            <a:off x="2099459" y="5380894"/>
            <a:ext cx="0" cy="230357"/>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64" name="Straight Connector 209"/>
          <p:cNvCxnSpPr/>
          <p:nvPr/>
        </p:nvCxnSpPr>
        <p:spPr bwMode="auto">
          <a:xfrm flipH="1">
            <a:off x="1841991" y="5413862"/>
            <a:ext cx="309853" cy="0"/>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sp>
        <p:nvSpPr>
          <p:cNvPr id="143" name="Rectangle 143"/>
          <p:cNvSpPr/>
          <p:nvPr/>
        </p:nvSpPr>
        <p:spPr>
          <a:xfrm>
            <a:off x="3761016" y="3105702"/>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6C6C6C"/>
                </a:solidFill>
              </a:rPr>
              <a:t>35.0</a:t>
            </a:r>
            <a:r>
              <a:rPr lang="en-US" sz="900" kern="0">
                <a:solidFill>
                  <a:srgbClr val="6C6C6C"/>
                </a:solidFill>
              </a:rPr>
              <a:t>V</a:t>
            </a:r>
            <a:endParaRPr lang="en-US" sz="1350" kern="0">
              <a:solidFill>
                <a:srgbClr val="6C6C6C"/>
              </a:solidFill>
            </a:endParaRPr>
          </a:p>
        </p:txBody>
      </p:sp>
      <p:sp>
        <p:nvSpPr>
          <p:cNvPr id="145" name="Rectangle 143"/>
          <p:cNvSpPr/>
          <p:nvPr/>
        </p:nvSpPr>
        <p:spPr>
          <a:xfrm>
            <a:off x="3761016" y="4448727"/>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35.0</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46" name="Rectangle 143"/>
          <p:cNvSpPr/>
          <p:nvPr/>
        </p:nvSpPr>
        <p:spPr>
          <a:xfrm>
            <a:off x="3777665" y="5334552"/>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35.0</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44" name="Text Box 77"/>
          <p:cNvSpPr txBox="1">
            <a:spLocks noChangeArrowheads="1"/>
          </p:cNvSpPr>
          <p:nvPr/>
        </p:nvSpPr>
        <p:spPr bwMode="auto">
          <a:xfrm>
            <a:off x="3735081" y="2695918"/>
            <a:ext cx="265403" cy="161583"/>
          </a:xfrm>
          <a:prstGeom prst="rect">
            <a:avLst/>
          </a:prstGeom>
          <a:noFill/>
          <a:ln w="9525" algn="ctr">
            <a:noFill/>
            <a:miter lim="800000"/>
            <a:headEnd/>
            <a:tailEnd/>
          </a:ln>
        </p:spPr>
        <p:txBody>
          <a:bodyPr wrap="square" lIns="0" tIns="0" rIns="0" bIns="0">
            <a:spAutoFit/>
          </a:bodyPr>
          <a:lstStyle/>
          <a:p>
            <a:pPr algn="r" defTabSz="685800">
              <a:spcBef>
                <a:spcPct val="50000"/>
              </a:spcBef>
            </a:pPr>
            <a:r>
              <a:rPr lang="en-US" sz="1050" b="1" kern="0">
                <a:solidFill>
                  <a:srgbClr val="6C6C6C"/>
                </a:solidFill>
                <a:cs typeface="Arial" charset="0"/>
              </a:rPr>
              <a:t>8.0</a:t>
            </a:r>
            <a:r>
              <a:rPr lang="en-US" sz="900" b="1" kern="0">
                <a:solidFill>
                  <a:srgbClr val="6C6C6C"/>
                </a:solidFill>
                <a:cs typeface="Arial" charset="0"/>
              </a:rPr>
              <a:t>A</a:t>
            </a:r>
            <a:endParaRPr lang="en-US" sz="1050" b="1" kern="0">
              <a:solidFill>
                <a:srgbClr val="6C6C6C"/>
              </a:solidFill>
              <a:cs typeface="Arial" charset="0"/>
            </a:endParaRPr>
          </a:p>
        </p:txBody>
      </p:sp>
      <p:pic>
        <p:nvPicPr>
          <p:cNvPr id="1026" name="LC_ROW"/>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74344" y="1885951"/>
            <a:ext cx="755006" cy="1095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p:nvSpPr>
        <p:spPr>
          <a:xfrm>
            <a:off x="6402049" y="2183652"/>
            <a:ext cx="913151" cy="307179"/>
          </a:xfrm>
          <a:prstGeom prst="rect">
            <a:avLst/>
          </a:prstGeom>
          <a:gradFill flip="none" rotWithShape="1">
            <a:gsLst>
              <a:gs pos="0">
                <a:schemeClr val="bg1">
                  <a:alpha val="0"/>
                </a:schemeClr>
              </a:gs>
              <a:gs pos="42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kern="0">
              <a:solidFill>
                <a:prstClr val="white"/>
              </a:solidFill>
            </a:endParaRPr>
          </a:p>
        </p:txBody>
      </p:sp>
      <p:sp>
        <p:nvSpPr>
          <p:cNvPr id="152" name="LC_EN"/>
          <p:cNvSpPr txBox="1"/>
          <p:nvPr/>
        </p:nvSpPr>
        <p:spPr>
          <a:xfrm>
            <a:off x="3337560" y="3093096"/>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153" name="LC_EN"/>
          <p:cNvSpPr txBox="1"/>
          <p:nvPr/>
        </p:nvSpPr>
        <p:spPr>
          <a:xfrm>
            <a:off x="3342759" y="2190990"/>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154" name="Rectangle 153"/>
          <p:cNvSpPr/>
          <p:nvPr/>
        </p:nvSpPr>
        <p:spPr>
          <a:xfrm>
            <a:off x="2994549" y="3294975"/>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9</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55" name="Rectangle 154"/>
          <p:cNvSpPr/>
          <p:nvPr/>
        </p:nvSpPr>
        <p:spPr>
          <a:xfrm>
            <a:off x="2990977" y="2390864"/>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9</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56" name="Rectangle 155"/>
          <p:cNvSpPr/>
          <p:nvPr/>
        </p:nvSpPr>
        <p:spPr>
          <a:xfrm>
            <a:off x="2996808" y="4301525"/>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31</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57" name="Rectangle 156"/>
          <p:cNvSpPr/>
          <p:nvPr/>
        </p:nvSpPr>
        <p:spPr>
          <a:xfrm>
            <a:off x="2994549" y="4631417"/>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9</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60" name="Rectangle 159"/>
          <p:cNvSpPr/>
          <p:nvPr/>
        </p:nvSpPr>
        <p:spPr>
          <a:xfrm>
            <a:off x="2995486" y="5193685"/>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31</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67" name="Rectangle 166"/>
          <p:cNvSpPr/>
          <p:nvPr/>
        </p:nvSpPr>
        <p:spPr>
          <a:xfrm>
            <a:off x="2993227" y="5523577"/>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9</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69" name="Text Box 77"/>
          <p:cNvSpPr txBox="1">
            <a:spLocks noChangeArrowheads="1"/>
          </p:cNvSpPr>
          <p:nvPr/>
        </p:nvSpPr>
        <p:spPr bwMode="auto">
          <a:xfrm>
            <a:off x="3685084" y="4943818"/>
            <a:ext cx="315399" cy="161583"/>
          </a:xfrm>
          <a:prstGeom prst="rect">
            <a:avLst/>
          </a:prstGeom>
          <a:noFill/>
          <a:ln w="9525" algn="ctr">
            <a:noFill/>
            <a:miter lim="800000"/>
            <a:headEnd/>
            <a:tailEnd/>
          </a:ln>
        </p:spPr>
        <p:txBody>
          <a:bodyPr wrap="square" lIns="0" tIns="0" rIns="0" bIns="0">
            <a:spAutoFit/>
          </a:bodyPr>
          <a:lstStyle/>
          <a:p>
            <a:pPr algn="r" defTabSz="685800">
              <a:spcBef>
                <a:spcPct val="50000"/>
              </a:spcBef>
            </a:pPr>
            <a:r>
              <a:rPr lang="en-US" sz="1050" b="1" kern="0">
                <a:solidFill>
                  <a:srgbClr val="6C6C6C"/>
                </a:solidFill>
                <a:cs typeface="Arial" charset="0"/>
              </a:rPr>
              <a:t>8.0</a:t>
            </a:r>
            <a:r>
              <a:rPr lang="en-US" sz="900" b="1" kern="0">
                <a:solidFill>
                  <a:srgbClr val="6C6C6C"/>
                </a:solidFill>
                <a:cs typeface="Arial" charset="0"/>
              </a:rPr>
              <a:t>A</a:t>
            </a:r>
            <a:endParaRPr lang="en-US" sz="1050" b="1" kern="0">
              <a:solidFill>
                <a:srgbClr val="6C6C6C"/>
              </a:solidFill>
              <a:cs typeface="Arial" charset="0"/>
            </a:endParaRPr>
          </a:p>
        </p:txBody>
      </p:sp>
      <p:sp>
        <p:nvSpPr>
          <p:cNvPr id="170" name="Text Box 91"/>
          <p:cNvSpPr txBox="1">
            <a:spLocks noChangeArrowheads="1"/>
          </p:cNvSpPr>
          <p:nvPr/>
        </p:nvSpPr>
        <p:spPr bwMode="auto">
          <a:xfrm>
            <a:off x="6152502" y="2127290"/>
            <a:ext cx="419749" cy="438582"/>
          </a:xfrm>
          <a:prstGeom prst="rect">
            <a:avLst/>
          </a:prstGeom>
          <a:noFill/>
          <a:ln w="9525" algn="ctr">
            <a:noFill/>
            <a:miter lim="800000"/>
            <a:headEnd/>
            <a:tailEnd/>
          </a:ln>
        </p:spPr>
        <p:txBody>
          <a:bodyPr>
            <a:spAutoFit/>
          </a:bodyPr>
          <a:lstStyle/>
          <a:p>
            <a:pPr algn="ctr" defTabSz="685800">
              <a:spcBef>
                <a:spcPct val="50000"/>
              </a:spcBef>
            </a:pPr>
            <a:r>
              <a:rPr lang="en-US" sz="2250" kern="0">
                <a:solidFill>
                  <a:srgbClr val="333333"/>
                </a:solidFill>
                <a:latin typeface="Arial"/>
                <a:cs typeface="Arial"/>
              </a:rPr>
              <a:t>~</a:t>
            </a:r>
          </a:p>
        </p:txBody>
      </p:sp>
      <p:sp>
        <p:nvSpPr>
          <p:cNvPr id="172" name="Rectangle 171"/>
          <p:cNvSpPr/>
          <p:nvPr/>
        </p:nvSpPr>
        <p:spPr>
          <a:xfrm>
            <a:off x="4972051" y="2494797"/>
            <a:ext cx="534049" cy="228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77500" lnSpcReduction="20000"/>
          </a:bodyPr>
          <a:lstStyle/>
          <a:p>
            <a:pPr algn="ctr" defTabSz="685800"/>
            <a:r>
              <a:rPr lang="en-US" sz="1725" b="1" kern="0">
                <a:solidFill>
                  <a:srgbClr val="6C6C6C"/>
                </a:solidFill>
              </a:rPr>
              <a:t>350V</a:t>
            </a:r>
          </a:p>
          <a:p>
            <a:pPr defTabSz="685800"/>
            <a:endParaRPr lang="en-US" sz="825" b="1" kern="0">
              <a:solidFill>
                <a:srgbClr val="CE1126"/>
              </a:solidFill>
            </a:endParaRPr>
          </a:p>
        </p:txBody>
      </p:sp>
      <p:sp>
        <p:nvSpPr>
          <p:cNvPr id="173" name="Text Box 91"/>
          <p:cNvSpPr txBox="1">
            <a:spLocks noChangeArrowheads="1"/>
          </p:cNvSpPr>
          <p:nvPr/>
        </p:nvSpPr>
        <p:spPr bwMode="auto">
          <a:xfrm>
            <a:off x="5029201" y="2170884"/>
            <a:ext cx="419749" cy="369332"/>
          </a:xfrm>
          <a:prstGeom prst="rect">
            <a:avLst/>
          </a:prstGeom>
          <a:noFill/>
          <a:ln w="9525" algn="ctr">
            <a:noFill/>
            <a:miter lim="800000"/>
            <a:headEnd/>
            <a:tailEnd/>
          </a:ln>
        </p:spPr>
        <p:txBody>
          <a:bodyPr>
            <a:spAutoFit/>
          </a:bodyPr>
          <a:lstStyle/>
          <a:p>
            <a:pPr algn="ctr" defTabSz="685800">
              <a:spcBef>
                <a:spcPct val="50000"/>
              </a:spcBef>
            </a:pPr>
            <a:r>
              <a:rPr lang="en-US" kern="0">
                <a:solidFill>
                  <a:srgbClr val="333333"/>
                </a:solidFill>
                <a:latin typeface="Arial"/>
                <a:cs typeface="Arial"/>
              </a:rPr>
              <a:t>=</a:t>
            </a:r>
            <a:endParaRPr lang="en-US" sz="2250" kern="0">
              <a:solidFill>
                <a:srgbClr val="333333"/>
              </a:solidFill>
              <a:latin typeface="Arial"/>
              <a:cs typeface="Arial"/>
            </a:endParaRPr>
          </a:p>
        </p:txBody>
      </p:sp>
      <p:cxnSp>
        <p:nvCxnSpPr>
          <p:cNvPr id="175" name="Straight Connector 174"/>
          <p:cNvCxnSpPr/>
          <p:nvPr/>
        </p:nvCxnSpPr>
        <p:spPr>
          <a:xfrm>
            <a:off x="5029200" y="2654626"/>
            <a:ext cx="413721"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5239075" y="2655689"/>
            <a:ext cx="0" cy="834356"/>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5239074" y="3490045"/>
            <a:ext cx="2195244"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49" name="תמונה 14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371600" y="3257551"/>
            <a:ext cx="1209560" cy="604780"/>
          </a:xfrm>
          <a:prstGeom prst="rect">
            <a:avLst/>
          </a:prstGeom>
        </p:spPr>
      </p:pic>
      <p:sp>
        <p:nvSpPr>
          <p:cNvPr id="134" name="LC_EN"/>
          <p:cNvSpPr/>
          <p:nvPr/>
        </p:nvSpPr>
        <p:spPr>
          <a:xfrm>
            <a:off x="2840867" y="1646802"/>
            <a:ext cx="1281120" cy="323165"/>
          </a:xfrm>
          <a:prstGeom prst="rect">
            <a:avLst/>
          </a:prstGeom>
        </p:spPr>
        <p:txBody>
          <a:bodyPr wrap="none">
            <a:spAutoFit/>
          </a:bodyPr>
          <a:lstStyle/>
          <a:p>
            <a:pPr algn="r" defTabSz="685800"/>
            <a:r>
              <a:rPr lang="en-US" sz="1500" kern="0">
                <a:solidFill>
                  <a:srgbClr val="6C6C6C"/>
                </a:solidFill>
                <a:cs typeface="Arial" charset="0"/>
              </a:rPr>
              <a:t>10x Optimizer</a:t>
            </a:r>
            <a:endParaRPr lang="en-US" sz="1500" b="1" kern="0">
              <a:solidFill>
                <a:srgbClr val="6C6C6C"/>
              </a:solidFill>
              <a:cs typeface="Arial" charset="0"/>
            </a:endParaRPr>
          </a:p>
        </p:txBody>
      </p:sp>
      <p:sp>
        <p:nvSpPr>
          <p:cNvPr id="135" name="Rectangle 134"/>
          <p:cNvSpPr/>
          <p:nvPr/>
        </p:nvSpPr>
        <p:spPr>
          <a:xfrm>
            <a:off x="4927787" y="2059799"/>
            <a:ext cx="648072" cy="2287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25000" lnSpcReduction="20000"/>
          </a:bodyPr>
          <a:lstStyle/>
          <a:p>
            <a:pPr algn="ctr" defTabSz="685800"/>
            <a:r>
              <a:rPr lang="en-US" sz="4800" b="1" kern="0">
                <a:solidFill>
                  <a:srgbClr val="6C6C6C"/>
                </a:solidFill>
              </a:rPr>
              <a:t>2800W</a:t>
            </a:r>
            <a:endParaRPr lang="en-US" sz="4200" b="1" kern="0">
              <a:solidFill>
                <a:srgbClr val="6C6C6C"/>
              </a:solidFill>
            </a:endParaRPr>
          </a:p>
          <a:p>
            <a:pPr defTabSz="685800"/>
            <a:endParaRPr lang="en-US" sz="825" b="1" kern="0">
              <a:solidFill>
                <a:srgbClr val="CE1126"/>
              </a:solidFill>
            </a:endParaRPr>
          </a:p>
        </p:txBody>
      </p:sp>
      <p:sp>
        <p:nvSpPr>
          <p:cNvPr id="138" name="calc"/>
          <p:cNvSpPr/>
          <p:nvPr/>
        </p:nvSpPr>
        <p:spPr>
          <a:xfrm>
            <a:off x="4909034" y="4340225"/>
            <a:ext cx="1925092" cy="600251"/>
          </a:xfrm>
          <a:prstGeom prst="wedgeRoundRectCallout">
            <a:avLst>
              <a:gd name="adj1" fmla="val -92687"/>
              <a:gd name="adj2" fmla="val 68215"/>
              <a:gd name="adj3" fmla="val 16667"/>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350" kern="0">
                <a:solidFill>
                  <a:srgbClr val="6C6C6C"/>
                </a:solidFill>
              </a:rPr>
              <a:t>2800W / 350V = </a:t>
            </a:r>
            <a:r>
              <a:rPr lang="de-DE" sz="1350" b="1" kern="0">
                <a:solidFill>
                  <a:srgbClr val="6C6C6C"/>
                </a:solidFill>
              </a:rPr>
              <a:t>8A</a:t>
            </a:r>
            <a:endParaRPr lang="en-US" sz="1350" b="1" kern="0">
              <a:solidFill>
                <a:srgbClr val="6C6C6C"/>
              </a:solidFill>
            </a:endParaRPr>
          </a:p>
        </p:txBody>
      </p:sp>
      <p:sp>
        <p:nvSpPr>
          <p:cNvPr id="139" name="LC_EN"/>
          <p:cNvSpPr txBox="1">
            <a:spLocks/>
          </p:cNvSpPr>
          <p:nvPr/>
        </p:nvSpPr>
        <p:spPr>
          <a:xfrm>
            <a:off x="1487308" y="986968"/>
            <a:ext cx="5192334" cy="421556"/>
          </a:xfrm>
          <a:prstGeom prst="rect">
            <a:avLst/>
          </a:prstGeom>
          <a:solidFill>
            <a:schemeClr val="tx1">
              <a:lumMod val="20000"/>
              <a:lumOff val="80000"/>
            </a:schemeClr>
          </a:solidFill>
        </p:spPr>
        <p:txBody>
          <a:bodyPr vert="horz" lIns="0" tIns="0" rIns="0" bIns="0" rtlCol="1" anchor="t" anchorCtr="0">
            <a:noAutofit/>
          </a:bodyPr>
          <a:lstStyle>
            <a:lvl1pPr algn="l" defTabSz="914400" rtl="0" eaLnBrk="1" latinLnBrk="0" hangingPunct="1">
              <a:spcBef>
                <a:spcPct val="0"/>
              </a:spcBef>
              <a:buNone/>
              <a:defRPr sz="3600" b="1" kern="1200">
                <a:solidFill>
                  <a:schemeClr val="accent1"/>
                </a:solidFill>
                <a:latin typeface="+mj-lt"/>
                <a:ea typeface="+mj-ea"/>
                <a:cs typeface="+mj-cs"/>
              </a:defRPr>
            </a:lvl1pPr>
          </a:lstStyle>
          <a:p>
            <a:pPr defTabSz="685800"/>
            <a:r>
              <a:rPr lang="en-US" sz="2700">
                <a:solidFill>
                  <a:srgbClr val="CE1126"/>
                </a:solidFill>
              </a:rPr>
              <a:t> SolarEdge System – Ideal System</a:t>
            </a:r>
          </a:p>
        </p:txBody>
      </p:sp>
      <p:sp>
        <p:nvSpPr>
          <p:cNvPr id="140" name="calc"/>
          <p:cNvSpPr/>
          <p:nvPr/>
        </p:nvSpPr>
        <p:spPr>
          <a:xfrm>
            <a:off x="4214616" y="5641888"/>
            <a:ext cx="1486807" cy="315656"/>
          </a:xfrm>
          <a:prstGeom prst="wedgeRoundRectCallout">
            <a:avLst>
              <a:gd name="adj1" fmla="val -52091"/>
              <a:gd name="adj2" fmla="val -98769"/>
              <a:gd name="adj3" fmla="val 16667"/>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050" kern="0">
                <a:solidFill>
                  <a:srgbClr val="6C6C6C"/>
                </a:solidFill>
              </a:rPr>
              <a:t>280W / 8A = </a:t>
            </a:r>
            <a:r>
              <a:rPr lang="de-DE" sz="1050" b="1" kern="0">
                <a:solidFill>
                  <a:srgbClr val="6C6C6C"/>
                </a:solidFill>
              </a:rPr>
              <a:t>35V</a:t>
            </a:r>
            <a:endParaRPr lang="en-US" sz="1050" b="1" kern="0">
              <a:solidFill>
                <a:srgbClr val="6C6C6C"/>
              </a:solidFill>
            </a:endParaRPr>
          </a:p>
        </p:txBody>
      </p:sp>
      <p:sp>
        <p:nvSpPr>
          <p:cNvPr id="147" name="LC_ROW"/>
          <p:cNvSpPr/>
          <p:nvPr/>
        </p:nvSpPr>
        <p:spPr>
          <a:xfrm>
            <a:off x="6093694" y="2501373"/>
            <a:ext cx="534049" cy="2287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77500" lnSpcReduction="20000"/>
          </a:bodyPr>
          <a:lstStyle/>
          <a:p>
            <a:pPr algn="ctr" defTabSz="685800"/>
            <a:r>
              <a:rPr lang="en-US" sz="1725" b="1" kern="0">
                <a:solidFill>
                  <a:srgbClr val="6C6C6C"/>
                </a:solidFill>
              </a:rPr>
              <a:t>230V</a:t>
            </a:r>
          </a:p>
          <a:p>
            <a:pPr algn="ctr" defTabSz="685800"/>
            <a:endParaRPr lang="en-US" sz="825" b="1" kern="0">
              <a:solidFill>
                <a:srgbClr val="CE1126"/>
              </a:solidFill>
            </a:endParaRPr>
          </a:p>
        </p:txBody>
      </p:sp>
      <p:sp>
        <p:nvSpPr>
          <p:cNvPr id="150" name="LC_EN-ROW"/>
          <p:cNvSpPr/>
          <p:nvPr/>
        </p:nvSpPr>
        <p:spPr>
          <a:xfrm>
            <a:off x="5218507" y="3135327"/>
            <a:ext cx="2020493" cy="622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defTabSz="685800"/>
            <a:r>
              <a:rPr lang="en-US" sz="1050" b="1" kern="0" dirty="0">
                <a:solidFill>
                  <a:srgbClr val="6C6C6C"/>
                </a:solidFill>
              </a:rPr>
              <a:t>Fast DC </a:t>
            </a:r>
            <a:r>
              <a:rPr lang="en-US" sz="1050" b="1" kern="0" dirty="0" err="1">
                <a:solidFill>
                  <a:srgbClr val="6C6C6C"/>
                </a:solidFill>
              </a:rPr>
              <a:t>Inngangsspenning</a:t>
            </a:r>
            <a:endParaRPr lang="en-US" sz="1050" b="1" kern="0" dirty="0">
              <a:solidFill>
                <a:srgbClr val="6C6C6C"/>
              </a:solidFill>
            </a:endParaRPr>
          </a:p>
          <a:p>
            <a:pPr defTabSz="685800"/>
            <a:br>
              <a:rPr lang="en-US" sz="1050" b="1" kern="0" dirty="0">
                <a:solidFill>
                  <a:srgbClr val="6C6C6C"/>
                </a:solidFill>
              </a:rPr>
            </a:br>
            <a:r>
              <a:rPr lang="en-US" sz="1050" kern="0" dirty="0">
                <a:solidFill>
                  <a:srgbClr val="6C6C6C"/>
                </a:solidFill>
              </a:rPr>
              <a:t>1-ph inverter = 350V</a:t>
            </a:r>
          </a:p>
          <a:p>
            <a:pPr defTabSz="685800"/>
            <a:r>
              <a:rPr lang="de-DE" sz="1050" kern="0" dirty="0">
                <a:solidFill>
                  <a:srgbClr val="6C6C6C"/>
                </a:solidFill>
              </a:rPr>
              <a:t>3-ph </a:t>
            </a:r>
            <a:r>
              <a:rPr lang="de-DE" sz="1050" kern="0" dirty="0" err="1">
                <a:solidFill>
                  <a:srgbClr val="6C6C6C"/>
                </a:solidFill>
              </a:rPr>
              <a:t>inverter</a:t>
            </a:r>
            <a:r>
              <a:rPr lang="de-DE" sz="1050" kern="0" dirty="0">
                <a:solidFill>
                  <a:srgbClr val="6C6C6C"/>
                </a:solidFill>
              </a:rPr>
              <a:t> = 750V</a:t>
            </a:r>
            <a:endParaRPr lang="en-US" sz="1050" kern="0" dirty="0">
              <a:solidFill>
                <a:srgbClr val="6C6C6C"/>
              </a:solidFill>
            </a:endParaRPr>
          </a:p>
          <a:p>
            <a:pPr defTabSz="685800"/>
            <a:endParaRPr lang="en-US" sz="1050" b="1" kern="0" dirty="0">
              <a:solidFill>
                <a:srgbClr val="6C6C6C"/>
              </a:solidFill>
            </a:endParaRPr>
          </a:p>
          <a:p>
            <a:pPr defTabSz="685800"/>
            <a:endParaRPr lang="en-US" sz="1050" b="1" kern="0" dirty="0">
              <a:solidFill>
                <a:srgbClr val="CE1126"/>
              </a:solidFill>
            </a:endParaRPr>
          </a:p>
        </p:txBody>
      </p:sp>
      <p:sp>
        <p:nvSpPr>
          <p:cNvPr id="141" name="SlideID"/>
          <p:cNvSpPr/>
          <p:nvPr/>
        </p:nvSpPr>
        <p:spPr>
          <a:xfrm>
            <a:off x="1143000" y="-344574"/>
            <a:ext cx="6858000" cy="25132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685800"/>
            <a:r>
              <a:rPr lang="de-DE" sz="1350">
                <a:solidFill>
                  <a:srgbClr val="404040"/>
                </a:solidFill>
              </a:rPr>
              <a:t>Concept_2</a:t>
            </a:r>
            <a:endParaRPr lang="en-US" sz="1350">
              <a:solidFill>
                <a:srgbClr val="404040"/>
              </a:solidFill>
            </a:endParaRPr>
          </a:p>
        </p:txBody>
      </p:sp>
    </p:spTree>
    <p:extLst>
      <p:ext uri="{BB962C8B-B14F-4D97-AF65-F5344CB8AC3E}">
        <p14:creationId xmlns:p14="http://schemas.microsoft.com/office/powerpoint/2010/main" val="9423846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8"/>
                                        </p:tgtEl>
                                      </p:cBhvr>
                                    </p:animEffect>
                                    <p:set>
                                      <p:cBhvr>
                                        <p:cTn id="7" dur="1" fill="hold">
                                          <p:stCondLst>
                                            <p:cond delay="499"/>
                                          </p:stCondLst>
                                        </p:cTn>
                                        <p:tgtEl>
                                          <p:spTgt spid="138"/>
                                        </p:tgtEl>
                                        <p:attrNameLst>
                                          <p:attrName>style.visibility</p:attrName>
                                        </p:attrNameLst>
                                      </p:cBhvr>
                                      <p:to>
                                        <p:strVal val="hidden"/>
                                      </p:to>
                                    </p:set>
                                  </p:childTnLst>
                                </p:cTn>
                              </p:par>
                              <p:par>
                                <p:cTn id="8" presetID="42" presetClass="path" presetSubtype="0" accel="50000" decel="50000" fill="hold" nodeType="withEffect">
                                  <p:stCondLst>
                                    <p:cond delay="0"/>
                                  </p:stCondLst>
                                  <p:childTnLst>
                                    <p:animMotion origin="layout" path="M -8.33333E-7 3.00948E-6 L 0.36198 0.00069 " pathEditMode="relative" rAng="0" ptsTypes="AA">
                                      <p:cBhvr>
                                        <p:cTn id="9" dur="2000" fill="hold"/>
                                        <p:tgtEl>
                                          <p:spTgt spid="149"/>
                                        </p:tgtEl>
                                        <p:attrNameLst>
                                          <p:attrName>ppt_x</p:attrName>
                                          <p:attrName>ppt_y</p:attrName>
                                        </p:attrNameLst>
                                      </p:cBhvr>
                                      <p:rCtr x="18090" y="23"/>
                                    </p:animMotion>
                                  </p:childTnLst>
                                </p:cTn>
                              </p:par>
                              <p:par>
                                <p:cTn id="10" presetID="10" presetClass="exit" presetSubtype="0" fill="hold" grpId="0" nodeType="withEffect">
                                  <p:stCondLst>
                                    <p:cond delay="0"/>
                                  </p:stCondLst>
                                  <p:childTnLst>
                                    <p:animEffect transition="out" filter="fade">
                                      <p:cBhvr>
                                        <p:cTn id="11" dur="2000"/>
                                        <p:tgtEl>
                                          <p:spTgt spid="143"/>
                                        </p:tgtEl>
                                      </p:cBhvr>
                                    </p:animEffect>
                                    <p:set>
                                      <p:cBhvr>
                                        <p:cTn id="12" dur="1" fill="hold">
                                          <p:stCondLst>
                                            <p:cond delay="1999"/>
                                          </p:stCondLst>
                                        </p:cTn>
                                        <p:tgtEl>
                                          <p:spTgt spid="143"/>
                                        </p:tgtEl>
                                        <p:attrNameLst>
                                          <p:attrName>style.visibility</p:attrName>
                                        </p:attrNameLst>
                                      </p:cBhvr>
                                      <p:to>
                                        <p:strVal val="hidden"/>
                                      </p:to>
                                    </p:set>
                                  </p:childTnLst>
                                </p:cTn>
                              </p:par>
                              <p:par>
                                <p:cTn id="13" presetID="10" presetClass="exit" presetSubtype="0" fill="hold" nodeType="withEffect">
                                  <p:stCondLst>
                                    <p:cond delay="0"/>
                                  </p:stCondLst>
                                  <p:childTnLst>
                                    <p:animEffect transition="out" filter="fade">
                                      <p:cBhvr>
                                        <p:cTn id="14" dur="2000"/>
                                        <p:tgtEl>
                                          <p:spTgt spid="144">
                                            <p:txEl>
                                              <p:pRg st="0" end="0"/>
                                            </p:txEl>
                                          </p:spTgt>
                                        </p:tgtEl>
                                      </p:cBhvr>
                                    </p:animEffect>
                                    <p:set>
                                      <p:cBhvr>
                                        <p:cTn id="15" dur="1" fill="hold">
                                          <p:stCondLst>
                                            <p:cond delay="1999"/>
                                          </p:stCondLst>
                                        </p:cTn>
                                        <p:tgtEl>
                                          <p:spTgt spid="144">
                                            <p:txEl>
                                              <p:pRg st="0" end="0"/>
                                            </p:txEl>
                                          </p:spTgt>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2000"/>
                                        <p:tgtEl>
                                          <p:spTgt spid="142"/>
                                        </p:tgtEl>
                                      </p:cBhvr>
                                    </p:animEffect>
                                    <p:set>
                                      <p:cBhvr>
                                        <p:cTn id="18" dur="1" fill="hold">
                                          <p:stCondLst>
                                            <p:cond delay="1999"/>
                                          </p:stCondLst>
                                        </p:cTn>
                                        <p:tgtEl>
                                          <p:spTgt spid="142"/>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2000"/>
                                        <p:tgtEl>
                                          <p:spTgt spid="154"/>
                                        </p:tgtEl>
                                      </p:cBhvr>
                                    </p:animEffect>
                                    <p:set>
                                      <p:cBhvr>
                                        <p:cTn id="21" dur="1" fill="hold">
                                          <p:stCondLst>
                                            <p:cond delay="1999"/>
                                          </p:stCondLst>
                                        </p:cTn>
                                        <p:tgtEl>
                                          <p:spTgt spid="154"/>
                                        </p:tgtEl>
                                        <p:attrNameLst>
                                          <p:attrName>style.visibility</p:attrName>
                                        </p:attrNameLst>
                                      </p:cBhvr>
                                      <p:to>
                                        <p:strVal val="hidden"/>
                                      </p:to>
                                    </p:set>
                                  </p:childTnLst>
                                </p:cTn>
                              </p:par>
                              <p:par>
                                <p:cTn id="22" presetID="10" presetClass="exit" presetSubtype="0" fill="hold" grpId="0" nodeType="withEffect">
                                  <p:stCondLst>
                                    <p:cond delay="0"/>
                                  </p:stCondLst>
                                  <p:childTnLst>
                                    <p:animEffect transition="out" filter="fade">
                                      <p:cBhvr>
                                        <p:cTn id="23" dur="2000"/>
                                        <p:tgtEl>
                                          <p:spTgt spid="300"/>
                                        </p:tgtEl>
                                      </p:cBhvr>
                                    </p:animEffect>
                                    <p:set>
                                      <p:cBhvr>
                                        <p:cTn id="24" dur="1" fill="hold">
                                          <p:stCondLst>
                                            <p:cond delay="1999"/>
                                          </p:stCondLst>
                                        </p:cTn>
                                        <p:tgtEl>
                                          <p:spTgt spid="300"/>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2000"/>
                                        <p:tgtEl>
                                          <p:spTgt spid="104"/>
                                        </p:tgtEl>
                                      </p:cBhvr>
                                    </p:animEffect>
                                    <p:set>
                                      <p:cBhvr>
                                        <p:cTn id="27" dur="1" fill="hold">
                                          <p:stCondLst>
                                            <p:cond delay="1999"/>
                                          </p:stCondLst>
                                        </p:cTn>
                                        <p:tgtEl>
                                          <p:spTgt spid="104"/>
                                        </p:tgtEl>
                                        <p:attrNameLst>
                                          <p:attrName>style.visibility</p:attrName>
                                        </p:attrNameLst>
                                      </p:cBhvr>
                                      <p:to>
                                        <p:strVal val="hidden"/>
                                      </p:to>
                                    </p:set>
                                  </p:childTnLst>
                                </p:cTn>
                              </p:par>
                              <p:par>
                                <p:cTn id="28" presetID="10" presetClass="exit" presetSubtype="0" fill="hold" grpId="0" nodeType="withEffect">
                                  <p:stCondLst>
                                    <p:cond delay="0"/>
                                  </p:stCondLst>
                                  <p:childTnLst>
                                    <p:animEffect transition="out" filter="fade">
                                      <p:cBhvr>
                                        <p:cTn id="29" dur="2000"/>
                                        <p:tgtEl>
                                          <p:spTgt spid="202"/>
                                        </p:tgtEl>
                                      </p:cBhvr>
                                    </p:animEffect>
                                    <p:set>
                                      <p:cBhvr>
                                        <p:cTn id="30" dur="1" fill="hold">
                                          <p:stCondLst>
                                            <p:cond delay="1999"/>
                                          </p:stCondLst>
                                        </p:cTn>
                                        <p:tgtEl>
                                          <p:spTgt spid="202"/>
                                        </p:tgtEl>
                                        <p:attrNameLst>
                                          <p:attrName>style.visibility</p:attrName>
                                        </p:attrNameLst>
                                      </p:cBhvr>
                                      <p:to>
                                        <p:strVal val="hidden"/>
                                      </p:to>
                                    </p:set>
                                  </p:childTnLst>
                                </p:cTn>
                              </p:par>
                              <p:par>
                                <p:cTn id="31" presetID="10" presetClass="exit" presetSubtype="0" fill="hold" grpId="0" nodeType="withEffect">
                                  <p:stCondLst>
                                    <p:cond delay="0"/>
                                  </p:stCondLst>
                                  <p:childTnLst>
                                    <p:animEffect transition="out" filter="fade">
                                      <p:cBhvr>
                                        <p:cTn id="32" dur="2000"/>
                                        <p:tgtEl>
                                          <p:spTgt spid="145"/>
                                        </p:tgtEl>
                                      </p:cBhvr>
                                    </p:animEffect>
                                    <p:set>
                                      <p:cBhvr>
                                        <p:cTn id="33" dur="1" fill="hold">
                                          <p:stCondLst>
                                            <p:cond delay="1999"/>
                                          </p:stCondLst>
                                        </p:cTn>
                                        <p:tgtEl>
                                          <p:spTgt spid="145"/>
                                        </p:tgtEl>
                                        <p:attrNameLst>
                                          <p:attrName>style.visibility</p:attrName>
                                        </p:attrNameLst>
                                      </p:cBhvr>
                                      <p:to>
                                        <p:strVal val="hidden"/>
                                      </p:to>
                                    </p:set>
                                  </p:childTnLst>
                                </p:cTn>
                              </p:par>
                              <p:par>
                                <p:cTn id="34" presetID="10" presetClass="exit" presetSubtype="0" fill="hold" grpId="0" nodeType="withEffect">
                                  <p:stCondLst>
                                    <p:cond delay="0"/>
                                  </p:stCondLst>
                                  <p:childTnLst>
                                    <p:animEffect transition="out" filter="fade">
                                      <p:cBhvr>
                                        <p:cTn id="35" dur="2000"/>
                                        <p:tgtEl>
                                          <p:spTgt spid="169"/>
                                        </p:tgtEl>
                                      </p:cBhvr>
                                    </p:animEffect>
                                    <p:set>
                                      <p:cBhvr>
                                        <p:cTn id="36" dur="1" fill="hold">
                                          <p:stCondLst>
                                            <p:cond delay="1999"/>
                                          </p:stCondLst>
                                        </p:cTn>
                                        <p:tgtEl>
                                          <p:spTgt spid="169"/>
                                        </p:tgtEl>
                                        <p:attrNameLst>
                                          <p:attrName>style.visibility</p:attrName>
                                        </p:attrNameLst>
                                      </p:cBhvr>
                                      <p:to>
                                        <p:strVal val="hidden"/>
                                      </p:to>
                                    </p:set>
                                  </p:childTnLst>
                                </p:cTn>
                              </p:par>
                              <p:par>
                                <p:cTn id="37" presetID="10" presetClass="exit" presetSubtype="0" fill="hold" grpId="0" nodeType="withEffect">
                                  <p:stCondLst>
                                    <p:cond delay="0"/>
                                  </p:stCondLst>
                                  <p:childTnLst>
                                    <p:animEffect transition="out" filter="fade">
                                      <p:cBhvr>
                                        <p:cTn id="38" dur="2000"/>
                                        <p:tgtEl>
                                          <p:spTgt spid="146"/>
                                        </p:tgtEl>
                                      </p:cBhvr>
                                    </p:animEffect>
                                    <p:set>
                                      <p:cBhvr>
                                        <p:cTn id="39" dur="1" fill="hold">
                                          <p:stCondLst>
                                            <p:cond delay="1999"/>
                                          </p:stCondLst>
                                        </p:cTn>
                                        <p:tgtEl>
                                          <p:spTgt spid="146"/>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2000"/>
                                        <p:tgtEl>
                                          <p:spTgt spid="2"/>
                                        </p:tgtEl>
                                      </p:cBhvr>
                                    </p:animEffect>
                                    <p:set>
                                      <p:cBhvr>
                                        <p:cTn id="42" dur="1" fill="hold">
                                          <p:stCondLst>
                                            <p:cond delay="1999"/>
                                          </p:stCondLst>
                                        </p:cTn>
                                        <p:tgtEl>
                                          <p:spTgt spid="2"/>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2000"/>
                                        <p:tgtEl>
                                          <p:spTgt spid="135">
                                            <p:txEl>
                                              <p:pRg st="0" end="0"/>
                                            </p:txEl>
                                          </p:spTgt>
                                        </p:tgtEl>
                                      </p:cBhvr>
                                    </p:animEffect>
                                    <p:set>
                                      <p:cBhvr>
                                        <p:cTn id="45" dur="1" fill="hold">
                                          <p:stCondLst>
                                            <p:cond delay="1999"/>
                                          </p:stCondLst>
                                        </p:cTn>
                                        <p:tgtEl>
                                          <p:spTgt spid="135">
                                            <p:txEl>
                                              <p:pRg st="0" end="0"/>
                                            </p:txEl>
                                          </p:spTgt>
                                        </p:tgtEl>
                                        <p:attrNameLst>
                                          <p:attrName>style.visibility</p:attrName>
                                        </p:attrNameLst>
                                      </p:cBhvr>
                                      <p:to>
                                        <p:strVal val="hidden"/>
                                      </p:to>
                                    </p:set>
                                  </p:childTnLst>
                                </p:cTn>
                              </p:par>
                              <p:par>
                                <p:cTn id="46" presetID="10" presetClass="exit" presetSubtype="0" fill="hold" grpId="0" nodeType="withEffect">
                                  <p:stCondLst>
                                    <p:cond delay="0"/>
                                  </p:stCondLst>
                                  <p:childTnLst>
                                    <p:animEffect transition="out" filter="fade">
                                      <p:cBhvr>
                                        <p:cTn id="47" dur="2000"/>
                                        <p:tgtEl>
                                          <p:spTgt spid="139"/>
                                        </p:tgtEl>
                                      </p:cBhvr>
                                    </p:animEffect>
                                    <p:set>
                                      <p:cBhvr>
                                        <p:cTn id="48" dur="1" fill="hold">
                                          <p:stCondLst>
                                            <p:cond delay="1999"/>
                                          </p:stCondLst>
                                        </p:cTn>
                                        <p:tgtEl>
                                          <p:spTgt spid="139"/>
                                        </p:tgtEl>
                                        <p:attrNameLst>
                                          <p:attrName>style.visibility</p:attrName>
                                        </p:attrNameLst>
                                      </p:cBhvr>
                                      <p:to>
                                        <p:strVal val="hidden"/>
                                      </p:to>
                                    </p:set>
                                  </p:childTnLst>
                                </p:cTn>
                              </p:par>
                              <p:par>
                                <p:cTn id="49" presetID="10" presetClass="exit" presetSubtype="0" fill="hold" grpId="0" nodeType="withEffect">
                                  <p:stCondLst>
                                    <p:cond delay="0"/>
                                  </p:stCondLst>
                                  <p:childTnLst>
                                    <p:animEffect transition="out" filter="fade">
                                      <p:cBhvr>
                                        <p:cTn id="50" dur="500"/>
                                        <p:tgtEl>
                                          <p:spTgt spid="140"/>
                                        </p:tgtEl>
                                      </p:cBhvr>
                                    </p:animEffect>
                                    <p:set>
                                      <p:cBhvr>
                                        <p:cTn id="51" dur="1" fill="hold">
                                          <p:stCondLst>
                                            <p:cond delay="499"/>
                                          </p:stCondLst>
                                        </p:cTn>
                                        <p:tgtEl>
                                          <p:spTgt spid="1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202" grpId="0"/>
      <p:bldP spid="142" grpId="0"/>
      <p:bldP spid="300" grpId="0"/>
      <p:bldP spid="143" grpId="0"/>
      <p:bldP spid="145" grpId="0"/>
      <p:bldP spid="146" grpId="0"/>
      <p:bldP spid="154" grpId="0"/>
      <p:bldP spid="169" grpId="0"/>
      <p:bldP spid="138" grpId="0" animBg="1"/>
      <p:bldP spid="139" grpId="0" animBg="1"/>
      <p:bldP spid="14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Rectangle 143"/>
          <p:cNvSpPr/>
          <p:nvPr/>
        </p:nvSpPr>
        <p:spPr>
          <a:xfrm>
            <a:off x="3785092" y="2216299"/>
            <a:ext cx="501158"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36.8</a:t>
            </a:r>
            <a:r>
              <a:rPr lang="en-US" sz="900" kern="0">
                <a:solidFill>
                  <a:srgbClr val="CE1126"/>
                </a:solidFill>
              </a:rPr>
              <a:t>V</a:t>
            </a:r>
            <a:endParaRPr lang="en-US" sz="1350" kern="0">
              <a:solidFill>
                <a:srgbClr val="CE1126"/>
              </a:solidFill>
            </a:endParaRPr>
          </a:p>
        </p:txBody>
      </p:sp>
      <p:sp>
        <p:nvSpPr>
          <p:cNvPr id="148" name="Rectangle 143"/>
          <p:cNvSpPr/>
          <p:nvPr/>
        </p:nvSpPr>
        <p:spPr>
          <a:xfrm>
            <a:off x="3777694" y="5334552"/>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36.8</a:t>
            </a:r>
            <a:r>
              <a:rPr lang="en-US" sz="900" kern="0">
                <a:solidFill>
                  <a:srgbClr val="CE1126"/>
                </a:solidFill>
              </a:rPr>
              <a:t>V</a:t>
            </a:r>
            <a:endParaRPr lang="en-US" sz="1350" kern="0">
              <a:solidFill>
                <a:srgbClr val="CE1126"/>
              </a:solidFill>
            </a:endParaRPr>
          </a:p>
        </p:txBody>
      </p:sp>
      <p:sp>
        <p:nvSpPr>
          <p:cNvPr id="140" name="Rectangle 143"/>
          <p:cNvSpPr/>
          <p:nvPr/>
        </p:nvSpPr>
        <p:spPr>
          <a:xfrm>
            <a:off x="3759886" y="3104397"/>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18.5</a:t>
            </a:r>
            <a:r>
              <a:rPr lang="en-US" sz="900" kern="0">
                <a:solidFill>
                  <a:srgbClr val="CE1126"/>
                </a:solidFill>
              </a:rPr>
              <a:t>V</a:t>
            </a:r>
            <a:endParaRPr lang="en-US" sz="1350" kern="0">
              <a:solidFill>
                <a:srgbClr val="CE1126"/>
              </a:solidFill>
            </a:endParaRPr>
          </a:p>
        </p:txBody>
      </p:sp>
      <p:sp>
        <p:nvSpPr>
          <p:cNvPr id="147" name="Rectangle 143"/>
          <p:cNvSpPr/>
          <p:nvPr/>
        </p:nvSpPr>
        <p:spPr>
          <a:xfrm>
            <a:off x="3760092" y="4448805"/>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36.8</a:t>
            </a:r>
            <a:r>
              <a:rPr lang="en-US" sz="900" kern="0">
                <a:solidFill>
                  <a:srgbClr val="CE1126"/>
                </a:solidFill>
              </a:rPr>
              <a:t>V</a:t>
            </a:r>
            <a:endParaRPr lang="en-US" sz="1350" kern="0">
              <a:solidFill>
                <a:srgbClr val="CE1126"/>
              </a:solidFill>
            </a:endParaRPr>
          </a:p>
        </p:txBody>
      </p:sp>
      <p:sp>
        <p:nvSpPr>
          <p:cNvPr id="139" name="Text Box 77"/>
          <p:cNvSpPr txBox="1">
            <a:spLocks noChangeArrowheads="1"/>
          </p:cNvSpPr>
          <p:nvPr/>
        </p:nvSpPr>
        <p:spPr bwMode="auto">
          <a:xfrm>
            <a:off x="3606267" y="4943818"/>
            <a:ext cx="394233" cy="161583"/>
          </a:xfrm>
          <a:prstGeom prst="rect">
            <a:avLst/>
          </a:prstGeom>
          <a:noFill/>
          <a:ln w="9525" algn="ctr">
            <a:noFill/>
            <a:miter lim="800000"/>
            <a:headEnd/>
            <a:tailEnd/>
          </a:ln>
        </p:spPr>
        <p:txBody>
          <a:bodyPr wrap="square" lIns="0" tIns="0" rIns="0" bIns="0">
            <a:spAutoFit/>
          </a:bodyPr>
          <a:lstStyle/>
          <a:p>
            <a:pPr algn="r" defTabSz="685800">
              <a:spcBef>
                <a:spcPct val="50000"/>
              </a:spcBef>
            </a:pPr>
            <a:r>
              <a:rPr lang="en-US" sz="1050" b="1" kern="0">
                <a:solidFill>
                  <a:srgbClr val="CE1126"/>
                </a:solidFill>
                <a:cs typeface="Arial" charset="0"/>
              </a:rPr>
              <a:t>7.6</a:t>
            </a:r>
            <a:r>
              <a:rPr lang="en-US" sz="900" b="1" kern="0">
                <a:solidFill>
                  <a:srgbClr val="CE1126"/>
                </a:solidFill>
                <a:cs typeface="Arial" charset="0"/>
              </a:rPr>
              <a:t>A</a:t>
            </a:r>
            <a:endParaRPr lang="en-US" sz="1050" b="1" kern="0">
              <a:solidFill>
                <a:srgbClr val="CE1126"/>
              </a:solidFill>
              <a:cs typeface="Arial" charset="0"/>
            </a:endParaRPr>
          </a:p>
        </p:txBody>
      </p:sp>
      <p:sp>
        <p:nvSpPr>
          <p:cNvPr id="151" name="Rectangle 150"/>
          <p:cNvSpPr/>
          <p:nvPr/>
        </p:nvSpPr>
        <p:spPr>
          <a:xfrm>
            <a:off x="2995022" y="3295057"/>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7</a:t>
            </a:r>
            <a:r>
              <a:rPr lang="en-US" sz="900" kern="0">
                <a:solidFill>
                  <a:srgbClr val="CE1126"/>
                </a:solidFill>
              </a:rPr>
              <a:t>A</a:t>
            </a:r>
            <a:endParaRPr lang="en-US" sz="1350" kern="0">
              <a:solidFill>
                <a:srgbClr val="CE1126"/>
              </a:solidFill>
            </a:endParaRPr>
          </a:p>
        </p:txBody>
      </p:sp>
      <p:sp>
        <p:nvSpPr>
          <p:cNvPr id="150" name="Rectangle 149"/>
          <p:cNvSpPr/>
          <p:nvPr/>
        </p:nvSpPr>
        <p:spPr>
          <a:xfrm>
            <a:off x="2996808" y="2971800"/>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20</a:t>
            </a:r>
            <a:r>
              <a:rPr lang="en-US" sz="900" kern="0">
                <a:solidFill>
                  <a:srgbClr val="CE1126"/>
                </a:solidFill>
              </a:rPr>
              <a:t>V</a:t>
            </a:r>
            <a:endParaRPr lang="en-US" sz="1350" kern="0">
              <a:solidFill>
                <a:srgbClr val="CE1126"/>
              </a:solidFill>
            </a:endParaRPr>
          </a:p>
        </p:txBody>
      </p:sp>
      <p:sp>
        <p:nvSpPr>
          <p:cNvPr id="135" name="Text Box 77"/>
          <p:cNvSpPr txBox="1">
            <a:spLocks noChangeArrowheads="1"/>
          </p:cNvSpPr>
          <p:nvPr/>
        </p:nvSpPr>
        <p:spPr bwMode="auto">
          <a:xfrm rot="16200000">
            <a:off x="2104978" y="3210208"/>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CE1126"/>
                </a:solidFill>
                <a:ea typeface="Verdana" pitchFamily="34" charset="0"/>
                <a:cs typeface="Calibri" pitchFamily="34" charset="0"/>
              </a:rPr>
              <a:t>140W</a:t>
            </a:r>
          </a:p>
        </p:txBody>
      </p:sp>
      <p:sp>
        <p:nvSpPr>
          <p:cNvPr id="138" name="Text Box 77"/>
          <p:cNvSpPr txBox="1">
            <a:spLocks noChangeArrowheads="1"/>
          </p:cNvSpPr>
          <p:nvPr/>
        </p:nvSpPr>
        <p:spPr bwMode="auto">
          <a:xfrm>
            <a:off x="3606250" y="2695918"/>
            <a:ext cx="394233" cy="161583"/>
          </a:xfrm>
          <a:prstGeom prst="rect">
            <a:avLst/>
          </a:prstGeom>
          <a:noFill/>
          <a:ln w="9525" algn="ctr">
            <a:noFill/>
            <a:miter lim="800000"/>
            <a:headEnd/>
            <a:tailEnd/>
          </a:ln>
        </p:spPr>
        <p:txBody>
          <a:bodyPr wrap="square" lIns="0" tIns="0" rIns="0" bIns="0">
            <a:spAutoFit/>
          </a:bodyPr>
          <a:lstStyle/>
          <a:p>
            <a:pPr algn="r" defTabSz="685800">
              <a:spcBef>
                <a:spcPct val="50000"/>
              </a:spcBef>
            </a:pPr>
            <a:r>
              <a:rPr lang="en-US" sz="1050" b="1" kern="0">
                <a:solidFill>
                  <a:srgbClr val="CE1126"/>
                </a:solidFill>
                <a:cs typeface="Arial" charset="0"/>
              </a:rPr>
              <a:t>7.6</a:t>
            </a:r>
            <a:r>
              <a:rPr lang="en-US" sz="900" b="1" kern="0">
                <a:solidFill>
                  <a:srgbClr val="CE1126"/>
                </a:solidFill>
                <a:cs typeface="Arial" charset="0"/>
              </a:rPr>
              <a:t>A</a:t>
            </a:r>
            <a:endParaRPr lang="en-US" sz="1050" b="1" kern="0">
              <a:solidFill>
                <a:srgbClr val="CE1126"/>
              </a:solidFill>
              <a:cs typeface="Arial" charset="0"/>
            </a:endParaRPr>
          </a:p>
        </p:txBody>
      </p:sp>
      <p:sp>
        <p:nvSpPr>
          <p:cNvPr id="134" name="Text Box 77"/>
          <p:cNvSpPr txBox="1">
            <a:spLocks noChangeArrowheads="1"/>
          </p:cNvSpPr>
          <p:nvPr/>
        </p:nvSpPr>
        <p:spPr bwMode="auto">
          <a:xfrm>
            <a:off x="4254441" y="2039530"/>
            <a:ext cx="322411" cy="161583"/>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050" b="1" kern="0">
                <a:solidFill>
                  <a:srgbClr val="CE1126"/>
                </a:solidFill>
                <a:cs typeface="Arial" charset="0"/>
              </a:rPr>
              <a:t>7.6</a:t>
            </a:r>
            <a:r>
              <a:rPr lang="en-US" sz="900" b="1" kern="0">
                <a:solidFill>
                  <a:srgbClr val="CE1126"/>
                </a:solidFill>
                <a:cs typeface="Arial" charset="0"/>
              </a:rPr>
              <a:t>A</a:t>
            </a:r>
            <a:endParaRPr lang="en-US" sz="825" b="1" kern="0">
              <a:solidFill>
                <a:srgbClr val="CE1126"/>
              </a:solidFill>
              <a:cs typeface="Arial" charset="0"/>
            </a:endParaRPr>
          </a:p>
        </p:txBody>
      </p:sp>
      <p:grpSp>
        <p:nvGrpSpPr>
          <p:cNvPr id="261" name="קבוצה 260"/>
          <p:cNvGrpSpPr/>
          <p:nvPr/>
        </p:nvGrpSpPr>
        <p:grpSpPr>
          <a:xfrm>
            <a:off x="2514601" y="1995201"/>
            <a:ext cx="538136" cy="3948400"/>
            <a:chOff x="1968743" y="1506471"/>
            <a:chExt cx="717515" cy="5264533"/>
          </a:xfrm>
        </p:grpSpPr>
        <p:pic>
          <p:nvPicPr>
            <p:cNvPr id="262"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1506471"/>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3"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27369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6"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44895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7"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57087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268" name="קבוצה 267"/>
            <p:cNvGrpSpPr/>
            <p:nvPr/>
          </p:nvGrpSpPr>
          <p:grpSpPr>
            <a:xfrm>
              <a:off x="2189197" y="1814919"/>
              <a:ext cx="276606" cy="335596"/>
              <a:chOff x="2452497" y="1810874"/>
              <a:chExt cx="276606" cy="335596"/>
            </a:xfrm>
          </p:grpSpPr>
          <p:sp>
            <p:nvSpPr>
              <p:cNvPr id="296" name="אליפסה 295"/>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7" name="Rectangle 21"/>
              <p:cNvSpPr/>
              <p:nvPr/>
            </p:nvSpPr>
            <p:spPr>
              <a:xfrm>
                <a:off x="2480320" y="1810874"/>
                <a:ext cx="228600" cy="335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1</a:t>
                </a:r>
              </a:p>
            </p:txBody>
          </p:sp>
        </p:grpSp>
        <p:grpSp>
          <p:nvGrpSpPr>
            <p:cNvPr id="269" name="קבוצה 268"/>
            <p:cNvGrpSpPr/>
            <p:nvPr/>
          </p:nvGrpSpPr>
          <p:grpSpPr>
            <a:xfrm>
              <a:off x="2064073" y="4813692"/>
              <a:ext cx="533400" cy="404916"/>
              <a:chOff x="2327373" y="1771682"/>
              <a:chExt cx="533400" cy="404916"/>
            </a:xfrm>
          </p:grpSpPr>
          <p:sp>
            <p:nvSpPr>
              <p:cNvPr id="294" name="אליפסה 293"/>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5" name="Rectangle 21"/>
              <p:cNvSpPr/>
              <p:nvPr/>
            </p:nvSpPr>
            <p:spPr>
              <a:xfrm>
                <a:off x="2327373" y="1771682"/>
                <a:ext cx="533400" cy="4049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9</a:t>
                </a:r>
              </a:p>
            </p:txBody>
          </p:sp>
        </p:grpSp>
        <p:grpSp>
          <p:nvGrpSpPr>
            <p:cNvPr id="270" name="קבוצה 269"/>
            <p:cNvGrpSpPr/>
            <p:nvPr/>
          </p:nvGrpSpPr>
          <p:grpSpPr>
            <a:xfrm>
              <a:off x="2098841" y="6085008"/>
              <a:ext cx="469238" cy="298685"/>
              <a:chOff x="2362141" y="1823798"/>
              <a:chExt cx="469238" cy="298685"/>
            </a:xfrm>
          </p:grpSpPr>
          <p:sp>
            <p:nvSpPr>
              <p:cNvPr id="292" name="אליפסה 291"/>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3" name="Rectangle 21"/>
              <p:cNvSpPr/>
              <p:nvPr/>
            </p:nvSpPr>
            <p:spPr>
              <a:xfrm>
                <a:off x="2362141" y="1823798"/>
                <a:ext cx="469238" cy="282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10</a:t>
                </a:r>
              </a:p>
            </p:txBody>
          </p:sp>
        </p:grpSp>
        <p:grpSp>
          <p:nvGrpSpPr>
            <p:cNvPr id="272" name="קבוצה 271"/>
            <p:cNvGrpSpPr/>
            <p:nvPr/>
          </p:nvGrpSpPr>
          <p:grpSpPr>
            <a:xfrm>
              <a:off x="2189197" y="3100284"/>
              <a:ext cx="276606" cy="335596"/>
              <a:chOff x="2452497" y="1810874"/>
              <a:chExt cx="276606" cy="335596"/>
            </a:xfrm>
          </p:grpSpPr>
          <p:sp>
            <p:nvSpPr>
              <p:cNvPr id="273" name="אליפסה 272"/>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74" name="Rectangle 21"/>
              <p:cNvSpPr/>
              <p:nvPr/>
            </p:nvSpPr>
            <p:spPr>
              <a:xfrm>
                <a:off x="2480320" y="1810874"/>
                <a:ext cx="228600" cy="335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2</a:t>
                </a:r>
              </a:p>
            </p:txBody>
          </p:sp>
        </p:grpSp>
      </p:grpSp>
      <p:sp>
        <p:nvSpPr>
          <p:cNvPr id="186" name="Rectangle 101"/>
          <p:cNvSpPr>
            <a:spLocks noChangeArrowheads="1"/>
          </p:cNvSpPr>
          <p:nvPr/>
        </p:nvSpPr>
        <p:spPr bwMode="auto">
          <a:xfrm>
            <a:off x="3979353" y="3596850"/>
            <a:ext cx="142288" cy="768354"/>
          </a:xfrm>
          <a:prstGeom prst="rect">
            <a:avLst/>
          </a:prstGeom>
          <a:solidFill>
            <a:schemeClr val="bg1"/>
          </a:solidFill>
          <a:ln w="9525">
            <a:noFill/>
            <a:miter lim="800000"/>
            <a:headEnd/>
            <a:tailEnd/>
          </a:ln>
        </p:spPr>
        <p:txBody>
          <a:bodyPr wrap="none" anchor="ctr"/>
          <a:lstStyle/>
          <a:p>
            <a:pPr defTabSz="685800"/>
            <a:endParaRPr lang="en-US" sz="1350" kern="0">
              <a:solidFill>
                <a:srgbClr val="CC0000"/>
              </a:solidFill>
              <a:latin typeface="Arial"/>
              <a:cs typeface="Arial"/>
            </a:endParaRPr>
          </a:p>
        </p:txBody>
      </p:sp>
      <p:sp>
        <p:nvSpPr>
          <p:cNvPr id="194" name="Line 70"/>
          <p:cNvSpPr>
            <a:spLocks noChangeShapeType="1"/>
          </p:cNvSpPr>
          <p:nvPr/>
        </p:nvSpPr>
        <p:spPr bwMode="auto">
          <a:xfrm flipV="1">
            <a:off x="4073026" y="3707234"/>
            <a:ext cx="0" cy="374691"/>
          </a:xfrm>
          <a:prstGeom prst="line">
            <a:avLst/>
          </a:prstGeom>
          <a:noFill/>
          <a:ln w="19050">
            <a:solidFill>
              <a:schemeClr val="accent3">
                <a:lumMod val="60000"/>
                <a:lumOff val="40000"/>
              </a:schemeClr>
            </a:solidFill>
            <a:prstDash val="sysDot"/>
            <a:round/>
            <a:headEnd/>
            <a:tailEnd/>
          </a:ln>
        </p:spPr>
        <p:txBody>
          <a:bodyPr/>
          <a:lstStyle/>
          <a:p>
            <a:pPr defTabSz="685800"/>
            <a:endParaRPr lang="en-US" sz="1350" kern="0">
              <a:solidFill>
                <a:srgbClr val="CC0000"/>
              </a:solidFill>
              <a:latin typeface="Arial"/>
              <a:cs typeface="Arial"/>
            </a:endParaRPr>
          </a:p>
        </p:txBody>
      </p:sp>
      <p:grpSp>
        <p:nvGrpSpPr>
          <p:cNvPr id="3" name="Group 37"/>
          <p:cNvGrpSpPr/>
          <p:nvPr/>
        </p:nvGrpSpPr>
        <p:grpSpPr>
          <a:xfrm>
            <a:off x="3026701" y="2251158"/>
            <a:ext cx="363002" cy="183622"/>
            <a:chOff x="1331640" y="1640038"/>
            <a:chExt cx="486000" cy="245839"/>
          </a:xfrm>
        </p:grpSpPr>
        <p:cxnSp>
          <p:nvCxnSpPr>
            <p:cNvPr id="286" name="Straight Connector 285"/>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7" name="Straight Connector 286"/>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4" name="Group 38"/>
          <p:cNvGrpSpPr/>
          <p:nvPr/>
        </p:nvGrpSpPr>
        <p:grpSpPr>
          <a:xfrm>
            <a:off x="3026700" y="3153036"/>
            <a:ext cx="402301" cy="183622"/>
            <a:chOff x="1331640" y="1640038"/>
            <a:chExt cx="486000" cy="245839"/>
          </a:xfrm>
        </p:grpSpPr>
        <p:cxnSp>
          <p:nvCxnSpPr>
            <p:cNvPr id="284" name="Straight Connector 283"/>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5" name="Straight Connector 284"/>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5" name="Group 41"/>
          <p:cNvGrpSpPr/>
          <p:nvPr/>
        </p:nvGrpSpPr>
        <p:grpSpPr>
          <a:xfrm>
            <a:off x="3026701" y="4486539"/>
            <a:ext cx="363002" cy="183622"/>
            <a:chOff x="1331640" y="1640038"/>
            <a:chExt cx="486000" cy="245839"/>
          </a:xfrm>
        </p:grpSpPr>
        <p:cxnSp>
          <p:nvCxnSpPr>
            <p:cNvPr id="282" name="Straight Connector 281"/>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3" name="Straight Connector 282"/>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6" name="Group 44"/>
          <p:cNvGrpSpPr/>
          <p:nvPr/>
        </p:nvGrpSpPr>
        <p:grpSpPr>
          <a:xfrm>
            <a:off x="3026701" y="5372409"/>
            <a:ext cx="363002" cy="183622"/>
            <a:chOff x="1331640" y="1640038"/>
            <a:chExt cx="486000" cy="245839"/>
          </a:xfrm>
        </p:grpSpPr>
        <p:cxnSp>
          <p:nvCxnSpPr>
            <p:cNvPr id="280" name="Straight Connector 279"/>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1" name="Straight Connector 280"/>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cxnSp>
        <p:nvCxnSpPr>
          <p:cNvPr id="207" name="Straight Connector 206"/>
          <p:cNvCxnSpPr/>
          <p:nvPr/>
        </p:nvCxnSpPr>
        <p:spPr bwMode="auto">
          <a:xfrm>
            <a:off x="3792969" y="5371723"/>
            <a:ext cx="285986"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08" name="Straight Connector 207"/>
          <p:cNvCxnSpPr/>
          <p:nvPr/>
        </p:nvCxnSpPr>
        <p:spPr bwMode="auto">
          <a:xfrm>
            <a:off x="3761017" y="5555345"/>
            <a:ext cx="498169"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nvGrpSpPr>
          <p:cNvPr id="7" name="Group 50"/>
          <p:cNvGrpSpPr/>
          <p:nvPr/>
        </p:nvGrpSpPr>
        <p:grpSpPr>
          <a:xfrm>
            <a:off x="3761016" y="4485688"/>
            <a:ext cx="319124" cy="183622"/>
            <a:chOff x="412833" y="1640038"/>
            <a:chExt cx="653134" cy="245839"/>
          </a:xfrm>
        </p:grpSpPr>
        <p:cxnSp>
          <p:nvCxnSpPr>
            <p:cNvPr id="278" name="Straight Connector 277"/>
            <p:cNvCxnSpPr/>
            <p:nvPr/>
          </p:nvCxnSpPr>
          <p:spPr bwMode="auto">
            <a:xfrm>
              <a:off x="412833" y="1640038"/>
              <a:ext cx="65313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79" name="Straight Connector 278"/>
            <p:cNvCxnSpPr/>
            <p:nvPr/>
          </p:nvCxnSpPr>
          <p:spPr bwMode="auto">
            <a:xfrm>
              <a:off x="412833" y="1885877"/>
              <a:ext cx="65313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8" name="Group 53"/>
          <p:cNvGrpSpPr/>
          <p:nvPr/>
        </p:nvGrpSpPr>
        <p:grpSpPr>
          <a:xfrm>
            <a:off x="3761016" y="3153387"/>
            <a:ext cx="319124" cy="183622"/>
            <a:chOff x="301652" y="1640038"/>
            <a:chExt cx="704825" cy="245839"/>
          </a:xfrm>
        </p:grpSpPr>
        <p:cxnSp>
          <p:nvCxnSpPr>
            <p:cNvPr id="276" name="Straight Connector 275"/>
            <p:cNvCxnSpPr/>
            <p:nvPr/>
          </p:nvCxnSpPr>
          <p:spPr bwMode="auto">
            <a:xfrm>
              <a:off x="301652" y="1640038"/>
              <a:ext cx="70482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77" name="Straight Connector 276"/>
            <p:cNvCxnSpPr/>
            <p:nvPr/>
          </p:nvCxnSpPr>
          <p:spPr bwMode="auto">
            <a:xfrm>
              <a:off x="301652" y="1885877"/>
              <a:ext cx="70482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cxnSp>
        <p:nvCxnSpPr>
          <p:cNvPr id="218" name="Straight Connector 217"/>
          <p:cNvCxnSpPr/>
          <p:nvPr/>
        </p:nvCxnSpPr>
        <p:spPr bwMode="auto">
          <a:xfrm>
            <a:off x="3761016" y="2251637"/>
            <a:ext cx="309698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19" name="Straight Connector 218"/>
          <p:cNvCxnSpPr/>
          <p:nvPr/>
        </p:nvCxnSpPr>
        <p:spPr bwMode="auto">
          <a:xfrm>
            <a:off x="3761016" y="2435258"/>
            <a:ext cx="317346"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0" name="Straight Connector 219"/>
          <p:cNvCxnSpPr/>
          <p:nvPr/>
        </p:nvCxnSpPr>
        <p:spPr bwMode="auto">
          <a:xfrm>
            <a:off x="4254442" y="2434833"/>
            <a:ext cx="2603558"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3" name="Straight Connector 222"/>
          <p:cNvCxnSpPr/>
          <p:nvPr/>
        </p:nvCxnSpPr>
        <p:spPr bwMode="auto">
          <a:xfrm rot="5400000" flipH="1" flipV="1">
            <a:off x="2693974" y="3990467"/>
            <a:ext cx="3120938"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4" name="Straight Connector 223"/>
          <p:cNvCxnSpPr/>
          <p:nvPr/>
        </p:nvCxnSpPr>
        <p:spPr bwMode="auto">
          <a:xfrm rot="16200000" flipV="1">
            <a:off x="3725096" y="5022608"/>
            <a:ext cx="70771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33" name="Straight Connector 232"/>
          <p:cNvCxnSpPr/>
          <p:nvPr/>
        </p:nvCxnSpPr>
        <p:spPr bwMode="auto">
          <a:xfrm rot="16200000" flipV="1">
            <a:off x="3713175" y="2797296"/>
            <a:ext cx="726409"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64" name="Straight Connector 263"/>
          <p:cNvCxnSpPr/>
          <p:nvPr/>
        </p:nvCxnSpPr>
        <p:spPr bwMode="auto">
          <a:xfrm rot="5400000" flipH="1" flipV="1">
            <a:off x="3943345" y="3466447"/>
            <a:ext cx="261324" cy="408"/>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65" name="Straight Connector 264"/>
          <p:cNvCxnSpPr/>
          <p:nvPr/>
        </p:nvCxnSpPr>
        <p:spPr bwMode="auto">
          <a:xfrm rot="5400000" flipH="1" flipV="1">
            <a:off x="3945512" y="4356598"/>
            <a:ext cx="261324" cy="408"/>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sp>
        <p:nvSpPr>
          <p:cNvPr id="187" name="Line 73"/>
          <p:cNvSpPr>
            <a:spLocks noChangeShapeType="1"/>
          </p:cNvSpPr>
          <p:nvPr/>
        </p:nvSpPr>
        <p:spPr bwMode="auto">
          <a:xfrm>
            <a:off x="4423766" y="2253506"/>
            <a:ext cx="56915" cy="0"/>
          </a:xfrm>
          <a:prstGeom prst="line">
            <a:avLst/>
          </a:prstGeom>
          <a:noFill/>
          <a:ln w="38100">
            <a:solidFill>
              <a:schemeClr val="tx2"/>
            </a:solidFill>
            <a:round/>
            <a:headEnd w="med" len="med"/>
            <a:tailEnd type="triangle" w="med" len="lg"/>
          </a:ln>
        </p:spPr>
        <p:txBody>
          <a:bodyPr/>
          <a:lstStyle/>
          <a:p>
            <a:pPr defTabSz="685800"/>
            <a:endParaRPr lang="en-US" sz="1350" kern="0">
              <a:solidFill>
                <a:srgbClr val="CC0000"/>
              </a:solidFill>
              <a:latin typeface="Arial"/>
              <a:cs typeface="Arial"/>
            </a:endParaRPr>
          </a:p>
        </p:txBody>
      </p:sp>
      <p:sp>
        <p:nvSpPr>
          <p:cNvPr id="189" name="Line 75"/>
          <p:cNvSpPr>
            <a:spLocks noChangeShapeType="1"/>
          </p:cNvSpPr>
          <p:nvPr/>
        </p:nvSpPr>
        <p:spPr bwMode="auto">
          <a:xfrm rot="16200000">
            <a:off x="4047713" y="2734151"/>
            <a:ext cx="56915" cy="0"/>
          </a:xfrm>
          <a:prstGeom prst="line">
            <a:avLst/>
          </a:prstGeom>
          <a:noFill/>
          <a:ln w="38100">
            <a:solidFill>
              <a:schemeClr val="tx2"/>
            </a:solidFill>
            <a:round/>
            <a:headEnd/>
            <a:tailEnd type="triangle" w="med" len="lg"/>
          </a:ln>
        </p:spPr>
        <p:txBody>
          <a:bodyPr/>
          <a:lstStyle/>
          <a:p>
            <a:pPr defTabSz="685800"/>
            <a:endParaRPr lang="en-US" sz="1350" kern="0">
              <a:solidFill>
                <a:srgbClr val="CC0000"/>
              </a:solidFill>
              <a:latin typeface="Arial"/>
              <a:cs typeface="Arial"/>
            </a:endParaRPr>
          </a:p>
        </p:txBody>
      </p:sp>
      <p:sp>
        <p:nvSpPr>
          <p:cNvPr id="191" name="Line 75"/>
          <p:cNvSpPr>
            <a:spLocks noChangeShapeType="1"/>
          </p:cNvSpPr>
          <p:nvPr/>
        </p:nvSpPr>
        <p:spPr bwMode="auto">
          <a:xfrm rot="16200000">
            <a:off x="4051285" y="4982885"/>
            <a:ext cx="56915" cy="0"/>
          </a:xfrm>
          <a:prstGeom prst="line">
            <a:avLst/>
          </a:prstGeom>
          <a:noFill/>
          <a:ln w="38100">
            <a:solidFill>
              <a:schemeClr val="tx2"/>
            </a:solidFill>
            <a:round/>
            <a:headEnd/>
            <a:tailEnd type="triangle" w="med" len="lg"/>
          </a:ln>
        </p:spPr>
        <p:txBody>
          <a:bodyPr/>
          <a:lstStyle/>
          <a:p>
            <a:pPr defTabSz="685800"/>
            <a:endParaRPr lang="en-US" sz="1350" kern="0">
              <a:solidFill>
                <a:srgbClr val="CC0000"/>
              </a:solidFill>
              <a:latin typeface="Arial"/>
              <a:cs typeface="Arial"/>
            </a:endParaRPr>
          </a:p>
        </p:txBody>
      </p:sp>
      <p:sp>
        <p:nvSpPr>
          <p:cNvPr id="288" name="LC_EN"/>
          <p:cNvSpPr txBox="1"/>
          <p:nvPr/>
        </p:nvSpPr>
        <p:spPr>
          <a:xfrm>
            <a:off x="3338525" y="5309523"/>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289" name="LC_EN"/>
          <p:cNvSpPr txBox="1"/>
          <p:nvPr/>
        </p:nvSpPr>
        <p:spPr>
          <a:xfrm>
            <a:off x="3343724" y="4421703"/>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201" name="Text Box 77"/>
          <p:cNvSpPr txBox="1">
            <a:spLocks noChangeArrowheads="1"/>
          </p:cNvSpPr>
          <p:nvPr/>
        </p:nvSpPr>
        <p:spPr bwMode="auto">
          <a:xfrm rot="16200000">
            <a:off x="2104978" y="2287341"/>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2F4973"/>
                </a:solidFill>
                <a:ea typeface="Verdana" pitchFamily="34" charset="0"/>
                <a:cs typeface="Calibri" pitchFamily="34" charset="0"/>
              </a:rPr>
              <a:t>280W</a:t>
            </a:r>
          </a:p>
        </p:txBody>
      </p:sp>
      <p:sp>
        <p:nvSpPr>
          <p:cNvPr id="203" name="Text Box 77"/>
          <p:cNvSpPr txBox="1">
            <a:spLocks noChangeArrowheads="1"/>
          </p:cNvSpPr>
          <p:nvPr/>
        </p:nvSpPr>
        <p:spPr bwMode="auto">
          <a:xfrm rot="16200000">
            <a:off x="2104978" y="4524658"/>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2F4973"/>
                </a:solidFill>
                <a:ea typeface="Verdana" pitchFamily="34" charset="0"/>
                <a:cs typeface="Calibri" pitchFamily="34" charset="0"/>
              </a:rPr>
              <a:t>280W</a:t>
            </a:r>
          </a:p>
        </p:txBody>
      </p:sp>
      <p:sp>
        <p:nvSpPr>
          <p:cNvPr id="204" name="Text Box 77"/>
          <p:cNvSpPr txBox="1">
            <a:spLocks noChangeArrowheads="1"/>
          </p:cNvSpPr>
          <p:nvPr/>
        </p:nvSpPr>
        <p:spPr bwMode="auto">
          <a:xfrm rot="16200000">
            <a:off x="2104978" y="5439058"/>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2F4973"/>
                </a:solidFill>
                <a:ea typeface="Verdana" pitchFamily="34" charset="0"/>
                <a:cs typeface="Calibri" pitchFamily="34" charset="0"/>
              </a:rPr>
              <a:t>280W</a:t>
            </a:r>
          </a:p>
        </p:txBody>
      </p:sp>
      <p:sp>
        <p:nvSpPr>
          <p:cNvPr id="198" name="Rectangle 197"/>
          <p:cNvSpPr/>
          <p:nvPr/>
        </p:nvSpPr>
        <p:spPr>
          <a:xfrm>
            <a:off x="2993236" y="2060972"/>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31</a:t>
            </a:r>
            <a:r>
              <a:rPr lang="en-US" sz="900" kern="0">
                <a:solidFill>
                  <a:srgbClr val="404040">
                    <a:lumMod val="75000"/>
                    <a:lumOff val="25000"/>
                  </a:srgbClr>
                </a:solidFill>
              </a:rPr>
              <a:t>V</a:t>
            </a:r>
            <a:endParaRPr lang="en-US" sz="1350" kern="0">
              <a:solidFill>
                <a:srgbClr val="404040">
                  <a:lumMod val="75000"/>
                  <a:lumOff val="25000"/>
                </a:srgbClr>
              </a:solidFill>
            </a:endParaRPr>
          </a:p>
        </p:txBody>
      </p:sp>
      <p:grpSp>
        <p:nvGrpSpPr>
          <p:cNvPr id="308" name="קבוצה 307"/>
          <p:cNvGrpSpPr/>
          <p:nvPr/>
        </p:nvGrpSpPr>
        <p:grpSpPr>
          <a:xfrm>
            <a:off x="1636544" y="4343400"/>
            <a:ext cx="683252" cy="1428750"/>
            <a:chOff x="658057" y="1671002"/>
            <a:chExt cx="911003" cy="1905000"/>
          </a:xfrm>
        </p:grpSpPr>
        <p:grpSp>
          <p:nvGrpSpPr>
            <p:cNvPr id="309" name="קבוצה 308"/>
            <p:cNvGrpSpPr/>
            <p:nvPr/>
          </p:nvGrpSpPr>
          <p:grpSpPr>
            <a:xfrm>
              <a:off x="658057" y="1671002"/>
              <a:ext cx="911003" cy="691198"/>
              <a:chOff x="658057" y="1671002"/>
              <a:chExt cx="911003" cy="691198"/>
            </a:xfrm>
          </p:grpSpPr>
          <p:sp>
            <p:nvSpPr>
              <p:cNvPr id="319" name="Freeform 77"/>
              <p:cNvSpPr>
                <a:spLocks/>
              </p:cNvSpPr>
              <p:nvPr/>
            </p:nvSpPr>
            <p:spPr bwMode="auto">
              <a:xfrm>
                <a:off x="918060" y="1830134"/>
                <a:ext cx="449743" cy="318959"/>
              </a:xfrm>
              <a:custGeom>
                <a:avLst/>
                <a:gdLst>
                  <a:gd name="T0" fmla="*/ 115 w 465"/>
                  <a:gd name="T1" fmla="*/ 13 h 285"/>
                  <a:gd name="T2" fmla="*/ 274 w 465"/>
                  <a:gd name="T3" fmla="*/ 17 h 285"/>
                  <a:gd name="T4" fmla="*/ 1745 w 465"/>
                  <a:gd name="T5" fmla="*/ 45 h 285"/>
                  <a:gd name="T6" fmla="*/ 2030 w 465"/>
                  <a:gd name="T7" fmla="*/ 285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cxnSp>
            <p:nvCxnSpPr>
              <p:cNvPr id="320" name="Straight Connector 203"/>
              <p:cNvCxnSpPr/>
              <p:nvPr/>
            </p:nvCxnSpPr>
            <p:spPr bwMode="auto">
              <a:xfrm rot="5400000" flipH="1" flipV="1">
                <a:off x="716477" y="1954738"/>
                <a:ext cx="417408" cy="652"/>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321" name="Straight Connector 204"/>
              <p:cNvCxnSpPr/>
              <p:nvPr/>
            </p:nvCxnSpPr>
            <p:spPr bwMode="auto">
              <a:xfrm flipH="1">
                <a:off x="926901" y="2154947"/>
                <a:ext cx="51551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322" name="Text Box 77"/>
              <p:cNvSpPr txBox="1">
                <a:spLocks noChangeArrowheads="1"/>
              </p:cNvSpPr>
              <p:nvPr/>
            </p:nvSpPr>
            <p:spPr bwMode="auto">
              <a:xfrm>
                <a:off x="789742" y="1671002"/>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323" name="Text Box 77"/>
              <p:cNvSpPr txBox="1">
                <a:spLocks noChangeArrowheads="1"/>
              </p:cNvSpPr>
              <p:nvPr/>
            </p:nvSpPr>
            <p:spPr bwMode="auto">
              <a:xfrm>
                <a:off x="1466679" y="2178108"/>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grpSp>
            <p:nvGrpSpPr>
              <p:cNvPr id="324" name="Group 22"/>
              <p:cNvGrpSpPr/>
              <p:nvPr/>
            </p:nvGrpSpPr>
            <p:grpSpPr>
              <a:xfrm>
                <a:off x="658057" y="1747436"/>
                <a:ext cx="899231" cy="614764"/>
                <a:chOff x="658057" y="1747436"/>
                <a:chExt cx="899231" cy="614764"/>
              </a:xfrm>
            </p:grpSpPr>
            <p:sp>
              <p:nvSpPr>
                <p:cNvPr id="325" name="Rectangle 140"/>
                <p:cNvSpPr/>
                <p:nvPr/>
              </p:nvSpPr>
              <p:spPr>
                <a:xfrm>
                  <a:off x="658057" y="1747436"/>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31</a:t>
                  </a:r>
                  <a:endParaRPr lang="en-US" sz="1350" kern="0">
                    <a:solidFill>
                      <a:prstClr val="white">
                        <a:lumMod val="50000"/>
                      </a:prstClr>
                    </a:solidFill>
                  </a:endParaRPr>
                </a:p>
              </p:txBody>
            </p:sp>
            <p:sp>
              <p:nvSpPr>
                <p:cNvPr id="326" name="Rectangle 141"/>
                <p:cNvSpPr/>
                <p:nvPr/>
              </p:nvSpPr>
              <p:spPr>
                <a:xfrm>
                  <a:off x="1148545" y="2115133"/>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de-DE" sz="788" kern="0">
                      <a:solidFill>
                        <a:prstClr val="white">
                          <a:lumMod val="50000"/>
                        </a:prstClr>
                      </a:solidFill>
                    </a:rPr>
                    <a:t>9</a:t>
                  </a:r>
                  <a:endParaRPr lang="en-US" sz="1350" kern="0">
                    <a:solidFill>
                      <a:prstClr val="white">
                        <a:lumMod val="50000"/>
                      </a:prstClr>
                    </a:solidFill>
                  </a:endParaRPr>
                </a:p>
              </p:txBody>
            </p:sp>
          </p:grpSp>
        </p:grpSp>
        <p:grpSp>
          <p:nvGrpSpPr>
            <p:cNvPr id="310" name="קבוצה 309"/>
            <p:cNvGrpSpPr/>
            <p:nvPr/>
          </p:nvGrpSpPr>
          <p:grpSpPr>
            <a:xfrm>
              <a:off x="658057" y="2890202"/>
              <a:ext cx="911003" cy="685800"/>
              <a:chOff x="658057" y="1676400"/>
              <a:chExt cx="911003" cy="685800"/>
            </a:xfrm>
          </p:grpSpPr>
          <p:sp>
            <p:nvSpPr>
              <p:cNvPr id="311" name="Freeform 77"/>
              <p:cNvSpPr>
                <a:spLocks/>
              </p:cNvSpPr>
              <p:nvPr/>
            </p:nvSpPr>
            <p:spPr bwMode="auto">
              <a:xfrm>
                <a:off x="918060" y="1830134"/>
                <a:ext cx="449743" cy="318959"/>
              </a:xfrm>
              <a:custGeom>
                <a:avLst/>
                <a:gdLst>
                  <a:gd name="T0" fmla="*/ 115 w 465"/>
                  <a:gd name="T1" fmla="*/ 13 h 285"/>
                  <a:gd name="T2" fmla="*/ 274 w 465"/>
                  <a:gd name="T3" fmla="*/ 17 h 285"/>
                  <a:gd name="T4" fmla="*/ 1745 w 465"/>
                  <a:gd name="T5" fmla="*/ 45 h 285"/>
                  <a:gd name="T6" fmla="*/ 2030 w 465"/>
                  <a:gd name="T7" fmla="*/ 285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cxnSp>
            <p:nvCxnSpPr>
              <p:cNvPr id="312" name="Straight Connector 203"/>
              <p:cNvCxnSpPr/>
              <p:nvPr/>
            </p:nvCxnSpPr>
            <p:spPr bwMode="auto">
              <a:xfrm rot="5400000" flipH="1" flipV="1">
                <a:off x="716477" y="1954738"/>
                <a:ext cx="417408" cy="652"/>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313" name="Straight Connector 204"/>
              <p:cNvCxnSpPr/>
              <p:nvPr/>
            </p:nvCxnSpPr>
            <p:spPr bwMode="auto">
              <a:xfrm flipH="1">
                <a:off x="926901" y="2154947"/>
                <a:ext cx="51551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314" name="Text Box 77"/>
              <p:cNvSpPr txBox="1">
                <a:spLocks noChangeArrowheads="1"/>
              </p:cNvSpPr>
              <p:nvPr/>
            </p:nvSpPr>
            <p:spPr bwMode="auto">
              <a:xfrm>
                <a:off x="789742" y="1676400"/>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315" name="Text Box 77"/>
              <p:cNvSpPr txBox="1">
                <a:spLocks noChangeArrowheads="1"/>
              </p:cNvSpPr>
              <p:nvPr/>
            </p:nvSpPr>
            <p:spPr bwMode="auto">
              <a:xfrm>
                <a:off x="1466679" y="2178108"/>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grpSp>
            <p:nvGrpSpPr>
              <p:cNvPr id="316" name="Group 22"/>
              <p:cNvGrpSpPr/>
              <p:nvPr/>
            </p:nvGrpSpPr>
            <p:grpSpPr>
              <a:xfrm>
                <a:off x="658057" y="1752834"/>
                <a:ext cx="899231" cy="609366"/>
                <a:chOff x="658057" y="1752834"/>
                <a:chExt cx="899231" cy="609366"/>
              </a:xfrm>
            </p:grpSpPr>
            <p:sp>
              <p:nvSpPr>
                <p:cNvPr id="317" name="Rectangle 140"/>
                <p:cNvSpPr/>
                <p:nvPr/>
              </p:nvSpPr>
              <p:spPr>
                <a:xfrm>
                  <a:off x="658057" y="1752834"/>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31</a:t>
                  </a:r>
                  <a:endParaRPr lang="en-US" sz="1350" kern="0">
                    <a:solidFill>
                      <a:prstClr val="white">
                        <a:lumMod val="50000"/>
                      </a:prstClr>
                    </a:solidFill>
                  </a:endParaRPr>
                </a:p>
              </p:txBody>
            </p:sp>
            <p:sp>
              <p:nvSpPr>
                <p:cNvPr id="318" name="Rectangle 141"/>
                <p:cNvSpPr/>
                <p:nvPr/>
              </p:nvSpPr>
              <p:spPr>
                <a:xfrm>
                  <a:off x="1148545" y="2115133"/>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de-DE" sz="788" kern="0">
                      <a:solidFill>
                        <a:prstClr val="white">
                          <a:lumMod val="50000"/>
                        </a:prstClr>
                      </a:solidFill>
                    </a:rPr>
                    <a:t>9</a:t>
                  </a:r>
                  <a:endParaRPr lang="en-US" sz="1350" kern="0">
                    <a:solidFill>
                      <a:prstClr val="white">
                        <a:lumMod val="50000"/>
                      </a:prstClr>
                    </a:solidFill>
                  </a:endParaRPr>
                </a:p>
              </p:txBody>
            </p:sp>
          </p:grpSp>
        </p:grpSp>
      </p:grpSp>
      <p:grpSp>
        <p:nvGrpSpPr>
          <p:cNvPr id="328" name="קבוצה 327"/>
          <p:cNvGrpSpPr/>
          <p:nvPr/>
        </p:nvGrpSpPr>
        <p:grpSpPr>
          <a:xfrm>
            <a:off x="1636543" y="2114550"/>
            <a:ext cx="680703" cy="514350"/>
            <a:chOff x="658057" y="1676400"/>
            <a:chExt cx="907604" cy="685800"/>
          </a:xfrm>
        </p:grpSpPr>
        <p:sp>
          <p:nvSpPr>
            <p:cNvPr id="338" name="Freeform 77"/>
            <p:cNvSpPr>
              <a:spLocks/>
            </p:cNvSpPr>
            <p:nvPr/>
          </p:nvSpPr>
          <p:spPr bwMode="auto">
            <a:xfrm>
              <a:off x="918060" y="1830134"/>
              <a:ext cx="449743" cy="318959"/>
            </a:xfrm>
            <a:custGeom>
              <a:avLst/>
              <a:gdLst>
                <a:gd name="T0" fmla="*/ 115 w 465"/>
                <a:gd name="T1" fmla="*/ 13 h 285"/>
                <a:gd name="T2" fmla="*/ 274 w 465"/>
                <a:gd name="T3" fmla="*/ 17 h 285"/>
                <a:gd name="T4" fmla="*/ 1745 w 465"/>
                <a:gd name="T5" fmla="*/ 45 h 285"/>
                <a:gd name="T6" fmla="*/ 2030 w 465"/>
                <a:gd name="T7" fmla="*/ 285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cxnSp>
          <p:nvCxnSpPr>
            <p:cNvPr id="339" name="Straight Connector 203"/>
            <p:cNvCxnSpPr/>
            <p:nvPr/>
          </p:nvCxnSpPr>
          <p:spPr bwMode="auto">
            <a:xfrm rot="5400000" flipH="1" flipV="1">
              <a:off x="716477" y="1954738"/>
              <a:ext cx="417408" cy="652"/>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340" name="Straight Connector 204"/>
            <p:cNvCxnSpPr/>
            <p:nvPr/>
          </p:nvCxnSpPr>
          <p:spPr bwMode="auto">
            <a:xfrm flipH="1">
              <a:off x="926901" y="2154947"/>
              <a:ext cx="51551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341" name="Text Box 77"/>
            <p:cNvSpPr txBox="1">
              <a:spLocks noChangeArrowheads="1"/>
            </p:cNvSpPr>
            <p:nvPr/>
          </p:nvSpPr>
          <p:spPr bwMode="auto">
            <a:xfrm>
              <a:off x="789744" y="1676400"/>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342" name="Text Box 77"/>
            <p:cNvSpPr txBox="1">
              <a:spLocks noChangeArrowheads="1"/>
            </p:cNvSpPr>
            <p:nvPr/>
          </p:nvSpPr>
          <p:spPr bwMode="auto">
            <a:xfrm>
              <a:off x="1463280" y="2178108"/>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grpSp>
          <p:nvGrpSpPr>
            <p:cNvPr id="343" name="Group 22"/>
            <p:cNvGrpSpPr/>
            <p:nvPr/>
          </p:nvGrpSpPr>
          <p:grpSpPr>
            <a:xfrm>
              <a:off x="658057" y="1752600"/>
              <a:ext cx="845714" cy="609600"/>
              <a:chOff x="658057" y="1752600"/>
              <a:chExt cx="845714" cy="609600"/>
            </a:xfrm>
          </p:grpSpPr>
          <p:sp>
            <p:nvSpPr>
              <p:cNvPr id="344" name="Rectangle 140"/>
              <p:cNvSpPr/>
              <p:nvPr/>
            </p:nvSpPr>
            <p:spPr>
              <a:xfrm>
                <a:off x="658057" y="1752600"/>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31</a:t>
                </a:r>
                <a:endParaRPr lang="en-US" sz="1350" kern="0">
                  <a:solidFill>
                    <a:prstClr val="white">
                      <a:lumMod val="50000"/>
                    </a:prstClr>
                  </a:solidFill>
                </a:endParaRPr>
              </a:p>
            </p:txBody>
          </p:sp>
          <p:sp>
            <p:nvSpPr>
              <p:cNvPr id="345" name="Rectangle 141"/>
              <p:cNvSpPr/>
              <p:nvPr/>
            </p:nvSpPr>
            <p:spPr>
              <a:xfrm>
                <a:off x="1165966" y="2115133"/>
                <a:ext cx="337805"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de-DE" sz="788" kern="0">
                    <a:solidFill>
                      <a:prstClr val="white">
                        <a:lumMod val="50000"/>
                      </a:prstClr>
                    </a:solidFill>
                  </a:rPr>
                  <a:t>9</a:t>
                </a:r>
                <a:endParaRPr lang="en-US" sz="1350" kern="0">
                  <a:solidFill>
                    <a:prstClr val="white">
                      <a:lumMod val="50000"/>
                    </a:prstClr>
                  </a:solidFill>
                </a:endParaRPr>
              </a:p>
            </p:txBody>
          </p:sp>
        </p:grpSp>
      </p:grpSp>
      <p:cxnSp>
        <p:nvCxnSpPr>
          <p:cNvPr id="132" name="Straight Connector 201"/>
          <p:cNvCxnSpPr/>
          <p:nvPr/>
        </p:nvCxnSpPr>
        <p:spPr bwMode="auto">
          <a:xfrm flipV="1">
            <a:off x="2114550" y="2227094"/>
            <a:ext cx="0" cy="230357"/>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33" name="Straight Connector 209"/>
          <p:cNvCxnSpPr/>
          <p:nvPr/>
        </p:nvCxnSpPr>
        <p:spPr bwMode="auto">
          <a:xfrm flipH="1">
            <a:off x="1843893" y="2268855"/>
            <a:ext cx="309853" cy="0"/>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61" name="Straight Connector 201"/>
          <p:cNvCxnSpPr/>
          <p:nvPr/>
        </p:nvCxnSpPr>
        <p:spPr bwMode="auto">
          <a:xfrm flipV="1">
            <a:off x="2099459" y="4466494"/>
            <a:ext cx="0" cy="230357"/>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62" name="Straight Connector 209"/>
          <p:cNvCxnSpPr/>
          <p:nvPr/>
        </p:nvCxnSpPr>
        <p:spPr bwMode="auto">
          <a:xfrm flipH="1">
            <a:off x="1837594" y="4499462"/>
            <a:ext cx="309853" cy="0"/>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63" name="Straight Connector 201"/>
          <p:cNvCxnSpPr/>
          <p:nvPr/>
        </p:nvCxnSpPr>
        <p:spPr bwMode="auto">
          <a:xfrm flipV="1">
            <a:off x="2099459" y="5380894"/>
            <a:ext cx="0" cy="230357"/>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64" name="Straight Connector 209"/>
          <p:cNvCxnSpPr/>
          <p:nvPr/>
        </p:nvCxnSpPr>
        <p:spPr bwMode="auto">
          <a:xfrm flipH="1">
            <a:off x="1841991" y="5413862"/>
            <a:ext cx="309853" cy="0"/>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pic>
        <p:nvPicPr>
          <p:cNvPr id="1026" name="LC_ROW"/>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74344" y="1885951"/>
            <a:ext cx="755006" cy="1095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p:nvSpPr>
        <p:spPr>
          <a:xfrm>
            <a:off x="6402049" y="2183652"/>
            <a:ext cx="913151" cy="307179"/>
          </a:xfrm>
          <a:prstGeom prst="rect">
            <a:avLst/>
          </a:prstGeom>
          <a:gradFill flip="none" rotWithShape="1">
            <a:gsLst>
              <a:gs pos="0">
                <a:schemeClr val="bg1">
                  <a:alpha val="0"/>
                </a:schemeClr>
              </a:gs>
              <a:gs pos="42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kern="0">
              <a:solidFill>
                <a:prstClr val="white"/>
              </a:solidFill>
            </a:endParaRPr>
          </a:p>
        </p:txBody>
      </p:sp>
      <p:sp>
        <p:nvSpPr>
          <p:cNvPr id="152" name="LC_EN"/>
          <p:cNvSpPr txBox="1"/>
          <p:nvPr/>
        </p:nvSpPr>
        <p:spPr>
          <a:xfrm>
            <a:off x="3337560" y="3093096"/>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153" name="LC_EN"/>
          <p:cNvSpPr txBox="1"/>
          <p:nvPr/>
        </p:nvSpPr>
        <p:spPr>
          <a:xfrm>
            <a:off x="3342759" y="2190990"/>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155" name="Rectangle 154"/>
          <p:cNvSpPr/>
          <p:nvPr/>
        </p:nvSpPr>
        <p:spPr>
          <a:xfrm>
            <a:off x="2990977" y="2390864"/>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9</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56" name="Rectangle 155"/>
          <p:cNvSpPr/>
          <p:nvPr/>
        </p:nvSpPr>
        <p:spPr>
          <a:xfrm>
            <a:off x="2996808" y="4301525"/>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31</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57" name="Rectangle 156"/>
          <p:cNvSpPr/>
          <p:nvPr/>
        </p:nvSpPr>
        <p:spPr>
          <a:xfrm>
            <a:off x="2994549" y="4631417"/>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9</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60" name="Rectangle 159"/>
          <p:cNvSpPr/>
          <p:nvPr/>
        </p:nvSpPr>
        <p:spPr>
          <a:xfrm>
            <a:off x="2995486" y="5193685"/>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31</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67" name="Rectangle 166"/>
          <p:cNvSpPr/>
          <p:nvPr/>
        </p:nvSpPr>
        <p:spPr>
          <a:xfrm>
            <a:off x="2993227" y="5523577"/>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9</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70" name="Text Box 91"/>
          <p:cNvSpPr txBox="1">
            <a:spLocks noChangeArrowheads="1"/>
          </p:cNvSpPr>
          <p:nvPr/>
        </p:nvSpPr>
        <p:spPr bwMode="auto">
          <a:xfrm>
            <a:off x="6152502" y="2127290"/>
            <a:ext cx="419749" cy="438582"/>
          </a:xfrm>
          <a:prstGeom prst="rect">
            <a:avLst/>
          </a:prstGeom>
          <a:noFill/>
          <a:ln w="9525" algn="ctr">
            <a:noFill/>
            <a:miter lim="800000"/>
            <a:headEnd/>
            <a:tailEnd/>
          </a:ln>
        </p:spPr>
        <p:txBody>
          <a:bodyPr>
            <a:spAutoFit/>
          </a:bodyPr>
          <a:lstStyle/>
          <a:p>
            <a:pPr algn="ctr" defTabSz="685800">
              <a:spcBef>
                <a:spcPct val="50000"/>
              </a:spcBef>
            </a:pPr>
            <a:r>
              <a:rPr lang="en-US" sz="2250" kern="0">
                <a:solidFill>
                  <a:srgbClr val="333333"/>
                </a:solidFill>
                <a:latin typeface="Arial"/>
                <a:cs typeface="Arial"/>
              </a:rPr>
              <a:t>~</a:t>
            </a:r>
          </a:p>
        </p:txBody>
      </p:sp>
      <p:sp>
        <p:nvSpPr>
          <p:cNvPr id="172" name="Rectangle 171"/>
          <p:cNvSpPr/>
          <p:nvPr/>
        </p:nvSpPr>
        <p:spPr>
          <a:xfrm>
            <a:off x="4972051" y="2494797"/>
            <a:ext cx="534049" cy="228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77500" lnSpcReduction="20000"/>
          </a:bodyPr>
          <a:lstStyle/>
          <a:p>
            <a:pPr algn="ctr" defTabSz="685800"/>
            <a:r>
              <a:rPr lang="en-US" sz="1725" b="1" kern="0">
                <a:solidFill>
                  <a:srgbClr val="6C6C6C"/>
                </a:solidFill>
              </a:rPr>
              <a:t>350V</a:t>
            </a:r>
          </a:p>
          <a:p>
            <a:pPr defTabSz="685800"/>
            <a:endParaRPr lang="en-US" sz="825" b="1" kern="0">
              <a:solidFill>
                <a:srgbClr val="CE1126"/>
              </a:solidFill>
            </a:endParaRPr>
          </a:p>
        </p:txBody>
      </p:sp>
      <p:sp>
        <p:nvSpPr>
          <p:cNvPr id="173" name="Text Box 91"/>
          <p:cNvSpPr txBox="1">
            <a:spLocks noChangeArrowheads="1"/>
          </p:cNvSpPr>
          <p:nvPr/>
        </p:nvSpPr>
        <p:spPr bwMode="auto">
          <a:xfrm>
            <a:off x="5029201" y="2170884"/>
            <a:ext cx="419749" cy="369332"/>
          </a:xfrm>
          <a:prstGeom prst="rect">
            <a:avLst/>
          </a:prstGeom>
          <a:noFill/>
          <a:ln w="9525" algn="ctr">
            <a:noFill/>
            <a:miter lim="800000"/>
            <a:headEnd/>
            <a:tailEnd/>
          </a:ln>
        </p:spPr>
        <p:txBody>
          <a:bodyPr>
            <a:spAutoFit/>
          </a:bodyPr>
          <a:lstStyle/>
          <a:p>
            <a:pPr algn="ctr" defTabSz="685800">
              <a:spcBef>
                <a:spcPct val="50000"/>
              </a:spcBef>
            </a:pPr>
            <a:r>
              <a:rPr lang="en-US" kern="0">
                <a:solidFill>
                  <a:srgbClr val="333333"/>
                </a:solidFill>
                <a:latin typeface="Arial"/>
                <a:cs typeface="Arial"/>
              </a:rPr>
              <a:t>=</a:t>
            </a:r>
            <a:endParaRPr lang="en-US" sz="2250" kern="0">
              <a:solidFill>
                <a:srgbClr val="333333"/>
              </a:solidFill>
              <a:latin typeface="Arial"/>
              <a:cs typeface="Arial"/>
            </a:endParaRPr>
          </a:p>
        </p:txBody>
      </p:sp>
      <p:cxnSp>
        <p:nvCxnSpPr>
          <p:cNvPr id="175" name="Straight Connector 174"/>
          <p:cNvCxnSpPr/>
          <p:nvPr/>
        </p:nvCxnSpPr>
        <p:spPr>
          <a:xfrm>
            <a:off x="5029200" y="2654626"/>
            <a:ext cx="413721"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5239075" y="2655689"/>
            <a:ext cx="0" cy="83974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5239074" y="3492333"/>
            <a:ext cx="1058856"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2" name="Rectangle 20"/>
          <p:cNvSpPr/>
          <p:nvPr/>
        </p:nvSpPr>
        <p:spPr>
          <a:xfrm>
            <a:off x="1714501" y="3143251"/>
            <a:ext cx="137156" cy="1328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20</a:t>
            </a:r>
            <a:endParaRPr lang="en-US" sz="1350" kern="0">
              <a:solidFill>
                <a:prstClr val="white">
                  <a:lumMod val="50000"/>
                </a:prstClr>
              </a:solidFill>
            </a:endParaRPr>
          </a:p>
        </p:txBody>
      </p:sp>
      <p:cxnSp>
        <p:nvCxnSpPr>
          <p:cNvPr id="143" name="Straight Connector 203"/>
          <p:cNvCxnSpPr/>
          <p:nvPr/>
        </p:nvCxnSpPr>
        <p:spPr bwMode="auto">
          <a:xfrm rot="5400000" flipH="1" flipV="1">
            <a:off x="1680358" y="3233655"/>
            <a:ext cx="313056" cy="489"/>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144" name="Straight Connector 204"/>
          <p:cNvCxnSpPr/>
          <p:nvPr/>
        </p:nvCxnSpPr>
        <p:spPr bwMode="auto">
          <a:xfrm flipH="1">
            <a:off x="1838177" y="3383813"/>
            <a:ext cx="38663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145" name="Text Box 77"/>
          <p:cNvSpPr txBox="1">
            <a:spLocks noChangeArrowheads="1"/>
          </p:cNvSpPr>
          <p:nvPr/>
        </p:nvSpPr>
        <p:spPr bwMode="auto">
          <a:xfrm>
            <a:off x="1735308" y="3024902"/>
            <a:ext cx="76786" cy="86627"/>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146" name="Text Box 77"/>
          <p:cNvSpPr txBox="1">
            <a:spLocks noChangeArrowheads="1"/>
          </p:cNvSpPr>
          <p:nvPr/>
        </p:nvSpPr>
        <p:spPr bwMode="auto">
          <a:xfrm>
            <a:off x="2240461" y="3401183"/>
            <a:ext cx="76786" cy="86627"/>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sp>
        <p:nvSpPr>
          <p:cNvPr id="154" name="Freeform 83"/>
          <p:cNvSpPr>
            <a:spLocks/>
          </p:cNvSpPr>
          <p:nvPr/>
        </p:nvSpPr>
        <p:spPr bwMode="auto">
          <a:xfrm>
            <a:off x="1838176" y="3182463"/>
            <a:ext cx="240416" cy="201349"/>
          </a:xfrm>
          <a:custGeom>
            <a:avLst/>
            <a:gdLst>
              <a:gd name="T0" fmla="*/ 1 w 465"/>
              <a:gd name="T1" fmla="*/ 2 h 285"/>
              <a:gd name="T2" fmla="*/ 1 w 465"/>
              <a:gd name="T3" fmla="*/ 2 h 285"/>
              <a:gd name="T4" fmla="*/ 1 w 465"/>
              <a:gd name="T5" fmla="*/ 2 h 285"/>
              <a:gd name="T6" fmla="*/ 1 w 465"/>
              <a:gd name="T7" fmla="*/ 2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sp>
        <p:nvSpPr>
          <p:cNvPr id="158" name="Rectangle 133"/>
          <p:cNvSpPr/>
          <p:nvPr/>
        </p:nvSpPr>
        <p:spPr>
          <a:xfrm>
            <a:off x="2000250" y="3399577"/>
            <a:ext cx="83055" cy="958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7</a:t>
            </a:r>
            <a:endParaRPr lang="en-US" sz="1350" kern="0">
              <a:solidFill>
                <a:prstClr val="white">
                  <a:lumMod val="50000"/>
                </a:prstClr>
              </a:solidFill>
            </a:endParaRPr>
          </a:p>
        </p:txBody>
      </p:sp>
      <p:grpSp>
        <p:nvGrpSpPr>
          <p:cNvPr id="159" name="קבוצה 15"/>
          <p:cNvGrpSpPr/>
          <p:nvPr/>
        </p:nvGrpSpPr>
        <p:grpSpPr>
          <a:xfrm>
            <a:off x="1837130" y="3142412"/>
            <a:ext cx="311519" cy="241402"/>
            <a:chOff x="925507" y="3046881"/>
            <a:chExt cx="415358" cy="321869"/>
          </a:xfrm>
        </p:grpSpPr>
        <p:cxnSp>
          <p:nvCxnSpPr>
            <p:cNvPr id="165" name="Straight Connector 224"/>
            <p:cNvCxnSpPr/>
            <p:nvPr/>
          </p:nvCxnSpPr>
          <p:spPr bwMode="auto">
            <a:xfrm flipV="1">
              <a:off x="1203783" y="3046881"/>
              <a:ext cx="0" cy="321869"/>
            </a:xfrm>
            <a:prstGeom prst="line">
              <a:avLst/>
            </a:prstGeom>
            <a:solidFill>
              <a:srgbClr val="C0C0C0"/>
            </a:solidFill>
            <a:ln w="15875" cap="rnd" cmpd="sng" algn="ctr">
              <a:solidFill>
                <a:schemeClr val="accent5">
                  <a:lumMod val="60000"/>
                  <a:lumOff val="40000"/>
                </a:schemeClr>
              </a:solidFill>
              <a:prstDash val="sysDot"/>
              <a:round/>
              <a:headEnd type="none" w="med" len="med"/>
              <a:tailEnd type="none" w="med" len="med"/>
            </a:ln>
            <a:effectLst/>
          </p:spPr>
        </p:cxnSp>
        <p:cxnSp>
          <p:nvCxnSpPr>
            <p:cNvPr id="166" name="Straight Connector 230"/>
            <p:cNvCxnSpPr/>
            <p:nvPr/>
          </p:nvCxnSpPr>
          <p:spPr bwMode="auto">
            <a:xfrm flipH="1">
              <a:off x="925507" y="3151710"/>
              <a:ext cx="415358" cy="0"/>
            </a:xfrm>
            <a:prstGeom prst="line">
              <a:avLst/>
            </a:prstGeom>
            <a:solidFill>
              <a:srgbClr val="C0C0C0"/>
            </a:solidFill>
            <a:ln w="15875" cap="rnd" cmpd="sng" algn="ctr">
              <a:solidFill>
                <a:schemeClr val="accent5">
                  <a:lumMod val="60000"/>
                  <a:lumOff val="40000"/>
                </a:schemeClr>
              </a:solidFill>
              <a:prstDash val="sysDot"/>
              <a:round/>
              <a:headEnd type="none" w="med" len="med"/>
              <a:tailEnd type="none" w="med" len="med"/>
            </a:ln>
            <a:effectLst/>
          </p:spPr>
        </p:cxnSp>
      </p:grpSp>
      <p:sp>
        <p:nvSpPr>
          <p:cNvPr id="136" name="Rectangle 135"/>
          <p:cNvSpPr/>
          <p:nvPr/>
        </p:nvSpPr>
        <p:spPr>
          <a:xfrm>
            <a:off x="4927787" y="2056595"/>
            <a:ext cx="648072" cy="2287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25000" lnSpcReduction="20000"/>
          </a:bodyPr>
          <a:lstStyle/>
          <a:p>
            <a:pPr algn="ctr" defTabSz="685800"/>
            <a:r>
              <a:rPr lang="en-US" sz="4800" b="1" kern="0">
                <a:solidFill>
                  <a:srgbClr val="CE1126"/>
                </a:solidFill>
              </a:rPr>
              <a:t>2660W</a:t>
            </a:r>
            <a:endParaRPr lang="en-US" sz="4200" b="1" kern="0">
              <a:solidFill>
                <a:srgbClr val="CE1126"/>
              </a:solidFill>
            </a:endParaRPr>
          </a:p>
          <a:p>
            <a:pPr defTabSz="685800"/>
            <a:endParaRPr lang="en-US" sz="825" b="1" kern="0">
              <a:solidFill>
                <a:srgbClr val="CE1126"/>
              </a:solidFill>
            </a:endParaRPr>
          </a:p>
        </p:txBody>
      </p:sp>
      <p:pic>
        <p:nvPicPr>
          <p:cNvPr id="149" name="תמונה 14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248827" y="3260400"/>
            <a:ext cx="1209560" cy="604780"/>
          </a:xfrm>
          <a:prstGeom prst="rect">
            <a:avLst/>
          </a:prstGeom>
        </p:spPr>
      </p:pic>
      <p:sp>
        <p:nvSpPr>
          <p:cNvPr id="137" name="Rounded Rectangular Callout 136"/>
          <p:cNvSpPr/>
          <p:nvPr/>
        </p:nvSpPr>
        <p:spPr>
          <a:xfrm>
            <a:off x="4909034" y="4340225"/>
            <a:ext cx="1925092" cy="600251"/>
          </a:xfrm>
          <a:prstGeom prst="wedgeRoundRectCallout">
            <a:avLst>
              <a:gd name="adj1" fmla="val -92687"/>
              <a:gd name="adj2" fmla="val 68215"/>
              <a:gd name="adj3" fmla="val 16667"/>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350" kern="0">
                <a:solidFill>
                  <a:srgbClr val="CE1126"/>
                </a:solidFill>
              </a:rPr>
              <a:t>2660W</a:t>
            </a:r>
            <a:r>
              <a:rPr lang="de-DE" sz="1350" kern="0">
                <a:solidFill>
                  <a:srgbClr val="6C6C6C"/>
                </a:solidFill>
              </a:rPr>
              <a:t> / 350V = </a:t>
            </a:r>
            <a:r>
              <a:rPr lang="de-DE" sz="1350" b="1" kern="0">
                <a:solidFill>
                  <a:srgbClr val="CE1126"/>
                </a:solidFill>
              </a:rPr>
              <a:t>7.6A</a:t>
            </a:r>
            <a:endParaRPr lang="en-US" sz="1350" b="1" kern="0">
              <a:solidFill>
                <a:srgbClr val="CE1126"/>
              </a:solidFill>
            </a:endParaRPr>
          </a:p>
        </p:txBody>
      </p:sp>
      <p:sp>
        <p:nvSpPr>
          <p:cNvPr id="168" name="Rounded Rectangular Callout 167"/>
          <p:cNvSpPr/>
          <p:nvPr/>
        </p:nvSpPr>
        <p:spPr>
          <a:xfrm>
            <a:off x="4268886" y="3660443"/>
            <a:ext cx="1486807" cy="315656"/>
          </a:xfrm>
          <a:prstGeom prst="wedgeRoundRectCallout">
            <a:avLst>
              <a:gd name="adj1" fmla="val -67997"/>
              <a:gd name="adj2" fmla="val -162449"/>
              <a:gd name="adj3" fmla="val 16667"/>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050" kern="0">
                <a:solidFill>
                  <a:srgbClr val="6C6C6C"/>
                </a:solidFill>
              </a:rPr>
              <a:t>140W / 7.6A = </a:t>
            </a:r>
            <a:r>
              <a:rPr lang="de-DE" sz="1050" b="1" kern="0">
                <a:solidFill>
                  <a:srgbClr val="6C6C6C"/>
                </a:solidFill>
              </a:rPr>
              <a:t>18.5V</a:t>
            </a:r>
            <a:endParaRPr lang="en-US" sz="1050" b="1" kern="0">
              <a:solidFill>
                <a:srgbClr val="6C6C6C"/>
              </a:solidFill>
            </a:endParaRPr>
          </a:p>
        </p:txBody>
      </p:sp>
      <p:sp>
        <p:nvSpPr>
          <p:cNvPr id="169" name="Rounded Rectangular Callout 168"/>
          <p:cNvSpPr/>
          <p:nvPr/>
        </p:nvSpPr>
        <p:spPr>
          <a:xfrm>
            <a:off x="5769107" y="1634103"/>
            <a:ext cx="963134" cy="525742"/>
          </a:xfrm>
          <a:prstGeom prst="wedgeRoundRectCallout">
            <a:avLst>
              <a:gd name="adj1" fmla="val -83841"/>
              <a:gd name="adj2" fmla="val 122342"/>
              <a:gd name="adj3" fmla="val 16667"/>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050" kern="0">
                <a:solidFill>
                  <a:srgbClr val="6C6C6C"/>
                </a:solidFill>
              </a:rPr>
              <a:t>   9x36.8V</a:t>
            </a:r>
          </a:p>
          <a:p>
            <a:pPr algn="ctr" defTabSz="685800"/>
            <a:r>
              <a:rPr lang="de-DE" sz="900" kern="0">
                <a:solidFill>
                  <a:srgbClr val="6C6C6C"/>
                </a:solidFill>
              </a:rPr>
              <a:t> </a:t>
            </a:r>
            <a:r>
              <a:rPr lang="de-DE" sz="1050" kern="0">
                <a:solidFill>
                  <a:srgbClr val="6C6C6C"/>
                </a:solidFill>
              </a:rPr>
              <a:t>+1x18.5V</a:t>
            </a:r>
            <a:br>
              <a:rPr lang="de-DE" sz="1050" kern="0">
                <a:solidFill>
                  <a:srgbClr val="6C6C6C"/>
                </a:solidFill>
              </a:rPr>
            </a:br>
            <a:r>
              <a:rPr lang="de-DE" sz="1050" kern="0">
                <a:solidFill>
                  <a:srgbClr val="6C6C6C"/>
                </a:solidFill>
              </a:rPr>
              <a:t>= 350V</a:t>
            </a:r>
            <a:endParaRPr lang="en-US" sz="1050" b="1" kern="0">
              <a:solidFill>
                <a:srgbClr val="6C6C6C"/>
              </a:solidFill>
            </a:endParaRPr>
          </a:p>
        </p:txBody>
      </p:sp>
      <p:sp>
        <p:nvSpPr>
          <p:cNvPr id="174" name="Rounded Rectangular Callout 173"/>
          <p:cNvSpPr/>
          <p:nvPr/>
        </p:nvSpPr>
        <p:spPr>
          <a:xfrm>
            <a:off x="4214616" y="5641888"/>
            <a:ext cx="1486807" cy="315656"/>
          </a:xfrm>
          <a:prstGeom prst="wedgeRoundRectCallout">
            <a:avLst>
              <a:gd name="adj1" fmla="val -52091"/>
              <a:gd name="adj2" fmla="val -98769"/>
              <a:gd name="adj3" fmla="val 16667"/>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050" kern="0">
                <a:solidFill>
                  <a:srgbClr val="6C6C6C"/>
                </a:solidFill>
              </a:rPr>
              <a:t>280W / 7.6A = </a:t>
            </a:r>
            <a:r>
              <a:rPr lang="de-DE" sz="1050" b="1" kern="0">
                <a:solidFill>
                  <a:srgbClr val="6C6C6C"/>
                </a:solidFill>
              </a:rPr>
              <a:t>36.8V</a:t>
            </a:r>
            <a:endParaRPr lang="en-US" sz="1050" b="1" kern="0">
              <a:solidFill>
                <a:srgbClr val="6C6C6C"/>
              </a:solidFill>
            </a:endParaRPr>
          </a:p>
        </p:txBody>
      </p:sp>
      <p:sp>
        <p:nvSpPr>
          <p:cNvPr id="131" name="LC_EN"/>
          <p:cNvSpPr/>
          <p:nvPr/>
        </p:nvSpPr>
        <p:spPr>
          <a:xfrm>
            <a:off x="2840867" y="1646802"/>
            <a:ext cx="1281120" cy="323165"/>
          </a:xfrm>
          <a:prstGeom prst="rect">
            <a:avLst/>
          </a:prstGeom>
        </p:spPr>
        <p:txBody>
          <a:bodyPr wrap="none">
            <a:spAutoFit/>
          </a:bodyPr>
          <a:lstStyle/>
          <a:p>
            <a:pPr algn="r" defTabSz="685800"/>
            <a:r>
              <a:rPr lang="en-US" sz="1500" kern="0">
                <a:solidFill>
                  <a:srgbClr val="6C6C6C"/>
                </a:solidFill>
                <a:cs typeface="Arial" charset="0"/>
              </a:rPr>
              <a:t>10x Optimizer</a:t>
            </a:r>
            <a:endParaRPr lang="en-US" sz="1500" b="1" kern="0">
              <a:solidFill>
                <a:srgbClr val="6C6C6C"/>
              </a:solidFill>
              <a:cs typeface="Arial" charset="0"/>
            </a:endParaRPr>
          </a:p>
        </p:txBody>
      </p:sp>
      <p:sp>
        <p:nvSpPr>
          <p:cNvPr id="181" name="LC_ROW"/>
          <p:cNvSpPr/>
          <p:nvPr/>
        </p:nvSpPr>
        <p:spPr>
          <a:xfrm>
            <a:off x="6093694" y="2504517"/>
            <a:ext cx="534049" cy="2287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77500" lnSpcReduction="20000"/>
          </a:bodyPr>
          <a:lstStyle/>
          <a:p>
            <a:pPr algn="ctr" defTabSz="685800"/>
            <a:r>
              <a:rPr lang="en-US" sz="1725" b="1" kern="0">
                <a:solidFill>
                  <a:srgbClr val="6C6C6C"/>
                </a:solidFill>
              </a:rPr>
              <a:t>230V</a:t>
            </a:r>
          </a:p>
          <a:p>
            <a:pPr algn="ctr" defTabSz="685800"/>
            <a:endParaRPr lang="en-US" sz="825" b="1" kern="0">
              <a:solidFill>
                <a:srgbClr val="CE1126"/>
              </a:solidFill>
            </a:endParaRPr>
          </a:p>
        </p:txBody>
      </p:sp>
      <p:sp>
        <p:nvSpPr>
          <p:cNvPr id="178" name="LC_EN"/>
          <p:cNvSpPr/>
          <p:nvPr/>
        </p:nvSpPr>
        <p:spPr>
          <a:xfrm>
            <a:off x="5218508" y="3182463"/>
            <a:ext cx="1768446" cy="2079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rmAutofit fontScale="25000" lnSpcReduction="20000"/>
          </a:bodyPr>
          <a:lstStyle/>
          <a:p>
            <a:pPr defTabSz="685800"/>
            <a:r>
              <a:rPr lang="en-US" sz="4500" b="1" kern="0" dirty="0">
                <a:solidFill>
                  <a:srgbClr val="6C6C6C"/>
                </a:solidFill>
              </a:rPr>
              <a:t>Fast DC </a:t>
            </a:r>
            <a:r>
              <a:rPr lang="en-US" sz="4500" b="1" kern="0" dirty="0" err="1">
                <a:solidFill>
                  <a:srgbClr val="6C6C6C"/>
                </a:solidFill>
              </a:rPr>
              <a:t>Inngangsspenning</a:t>
            </a:r>
            <a:endParaRPr lang="en-US" sz="4500" b="1" kern="0" dirty="0">
              <a:solidFill>
                <a:srgbClr val="6C6C6C"/>
              </a:solidFill>
            </a:endParaRPr>
          </a:p>
        </p:txBody>
      </p:sp>
      <p:sp>
        <p:nvSpPr>
          <p:cNvPr id="13" name="LC_EN-ROW"/>
          <p:cNvSpPr>
            <a:spLocks noGrp="1"/>
          </p:cNvSpPr>
          <p:nvPr>
            <p:ph type="title"/>
          </p:nvPr>
        </p:nvSpPr>
        <p:spPr/>
        <p:txBody>
          <a:bodyPr/>
          <a:lstStyle/>
          <a:p>
            <a:r>
              <a:rPr lang="en-US"/>
              <a:t> SolarEdge System – Shaded Module</a:t>
            </a:r>
          </a:p>
        </p:txBody>
      </p:sp>
      <p:sp>
        <p:nvSpPr>
          <p:cNvPr id="179" name="SlideID"/>
          <p:cNvSpPr/>
          <p:nvPr/>
        </p:nvSpPr>
        <p:spPr>
          <a:xfrm>
            <a:off x="1143000" y="-344574"/>
            <a:ext cx="6858000" cy="25132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685800"/>
            <a:r>
              <a:rPr lang="de-DE" sz="1350">
                <a:solidFill>
                  <a:srgbClr val="404040"/>
                </a:solidFill>
              </a:rPr>
              <a:t>Concept_3</a:t>
            </a:r>
            <a:endParaRPr lang="en-US" sz="1350">
              <a:solidFill>
                <a:srgbClr val="404040"/>
              </a:solidFill>
            </a:endParaRPr>
          </a:p>
        </p:txBody>
      </p:sp>
    </p:spTree>
    <p:extLst>
      <p:ext uri="{BB962C8B-B14F-4D97-AF65-F5344CB8AC3E}">
        <p14:creationId xmlns:p14="http://schemas.microsoft.com/office/powerpoint/2010/main" val="21611811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Rectangle 143"/>
          <p:cNvSpPr/>
          <p:nvPr/>
        </p:nvSpPr>
        <p:spPr>
          <a:xfrm>
            <a:off x="3785092" y="2216299"/>
            <a:ext cx="501158"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38.9</a:t>
            </a:r>
            <a:r>
              <a:rPr lang="en-US" sz="900" kern="0">
                <a:solidFill>
                  <a:srgbClr val="CE1126"/>
                </a:solidFill>
              </a:rPr>
              <a:t>V</a:t>
            </a:r>
            <a:endParaRPr lang="en-US" sz="1350" kern="0">
              <a:solidFill>
                <a:srgbClr val="CE1126"/>
              </a:solidFill>
            </a:endParaRPr>
          </a:p>
        </p:txBody>
      </p:sp>
      <p:sp>
        <p:nvSpPr>
          <p:cNvPr id="148" name="Rectangle 143"/>
          <p:cNvSpPr/>
          <p:nvPr/>
        </p:nvSpPr>
        <p:spPr>
          <a:xfrm>
            <a:off x="3777694" y="5334552"/>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38.9</a:t>
            </a:r>
            <a:r>
              <a:rPr lang="en-US" sz="900" kern="0">
                <a:solidFill>
                  <a:srgbClr val="CE1126"/>
                </a:solidFill>
              </a:rPr>
              <a:t>V</a:t>
            </a:r>
            <a:endParaRPr lang="en-US" sz="1350" kern="0">
              <a:solidFill>
                <a:srgbClr val="CE1126"/>
              </a:solidFill>
            </a:endParaRPr>
          </a:p>
        </p:txBody>
      </p:sp>
      <p:sp>
        <p:nvSpPr>
          <p:cNvPr id="140" name="Rectangle 143"/>
          <p:cNvSpPr/>
          <p:nvPr/>
        </p:nvSpPr>
        <p:spPr>
          <a:xfrm>
            <a:off x="3759886" y="3104397"/>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0.0</a:t>
            </a:r>
            <a:r>
              <a:rPr lang="en-US" sz="900" kern="0">
                <a:solidFill>
                  <a:srgbClr val="CE1126"/>
                </a:solidFill>
              </a:rPr>
              <a:t>V</a:t>
            </a:r>
            <a:endParaRPr lang="en-US" sz="1350" kern="0">
              <a:solidFill>
                <a:srgbClr val="CE1126"/>
              </a:solidFill>
            </a:endParaRPr>
          </a:p>
        </p:txBody>
      </p:sp>
      <p:sp>
        <p:nvSpPr>
          <p:cNvPr id="147" name="Rectangle 143"/>
          <p:cNvSpPr/>
          <p:nvPr/>
        </p:nvSpPr>
        <p:spPr>
          <a:xfrm>
            <a:off x="3760092" y="4448805"/>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38.9</a:t>
            </a:r>
            <a:r>
              <a:rPr lang="en-US" sz="900" kern="0">
                <a:solidFill>
                  <a:srgbClr val="CE1126"/>
                </a:solidFill>
              </a:rPr>
              <a:t>V</a:t>
            </a:r>
            <a:endParaRPr lang="en-US" sz="1350" kern="0">
              <a:solidFill>
                <a:srgbClr val="CE1126"/>
              </a:solidFill>
            </a:endParaRPr>
          </a:p>
        </p:txBody>
      </p:sp>
      <p:sp>
        <p:nvSpPr>
          <p:cNvPr id="139" name="Text Box 77"/>
          <p:cNvSpPr txBox="1">
            <a:spLocks noChangeArrowheads="1"/>
          </p:cNvSpPr>
          <p:nvPr/>
        </p:nvSpPr>
        <p:spPr bwMode="auto">
          <a:xfrm>
            <a:off x="3606267" y="4943818"/>
            <a:ext cx="394233" cy="161583"/>
          </a:xfrm>
          <a:prstGeom prst="rect">
            <a:avLst/>
          </a:prstGeom>
          <a:noFill/>
          <a:ln w="9525" algn="ctr">
            <a:noFill/>
            <a:miter lim="800000"/>
            <a:headEnd/>
            <a:tailEnd/>
          </a:ln>
        </p:spPr>
        <p:txBody>
          <a:bodyPr wrap="square" lIns="0" tIns="0" rIns="0" bIns="0">
            <a:spAutoFit/>
          </a:bodyPr>
          <a:lstStyle/>
          <a:p>
            <a:pPr algn="r" defTabSz="685800">
              <a:spcBef>
                <a:spcPct val="50000"/>
              </a:spcBef>
            </a:pPr>
            <a:r>
              <a:rPr lang="en-US" sz="1050" b="1" kern="0">
                <a:solidFill>
                  <a:srgbClr val="CE1126"/>
                </a:solidFill>
                <a:cs typeface="Arial" charset="0"/>
              </a:rPr>
              <a:t>7.2</a:t>
            </a:r>
            <a:r>
              <a:rPr lang="en-US" sz="900" b="1" kern="0">
                <a:solidFill>
                  <a:srgbClr val="CE1126"/>
                </a:solidFill>
                <a:cs typeface="Arial" charset="0"/>
              </a:rPr>
              <a:t>A</a:t>
            </a:r>
            <a:endParaRPr lang="en-US" sz="1050" b="1" kern="0">
              <a:solidFill>
                <a:srgbClr val="CE1126"/>
              </a:solidFill>
              <a:cs typeface="Arial" charset="0"/>
            </a:endParaRPr>
          </a:p>
        </p:txBody>
      </p:sp>
      <p:sp>
        <p:nvSpPr>
          <p:cNvPr id="151" name="Rectangle 150"/>
          <p:cNvSpPr/>
          <p:nvPr/>
        </p:nvSpPr>
        <p:spPr>
          <a:xfrm>
            <a:off x="2995022" y="3295057"/>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0</a:t>
            </a:r>
            <a:r>
              <a:rPr lang="en-US" sz="900" kern="0">
                <a:solidFill>
                  <a:srgbClr val="CE1126"/>
                </a:solidFill>
              </a:rPr>
              <a:t>A</a:t>
            </a:r>
            <a:endParaRPr lang="en-US" sz="1350" kern="0">
              <a:solidFill>
                <a:srgbClr val="CE1126"/>
              </a:solidFill>
            </a:endParaRPr>
          </a:p>
        </p:txBody>
      </p:sp>
      <p:sp>
        <p:nvSpPr>
          <p:cNvPr id="150" name="Rectangle 149"/>
          <p:cNvSpPr/>
          <p:nvPr/>
        </p:nvSpPr>
        <p:spPr>
          <a:xfrm>
            <a:off x="2996808" y="2971800"/>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CE1126"/>
                </a:solidFill>
              </a:rPr>
              <a:t>0</a:t>
            </a:r>
            <a:r>
              <a:rPr lang="en-US" sz="900" kern="0">
                <a:solidFill>
                  <a:srgbClr val="CE1126"/>
                </a:solidFill>
              </a:rPr>
              <a:t>V</a:t>
            </a:r>
            <a:endParaRPr lang="en-US" sz="1350" kern="0">
              <a:solidFill>
                <a:srgbClr val="CE1126"/>
              </a:solidFill>
            </a:endParaRPr>
          </a:p>
        </p:txBody>
      </p:sp>
      <p:sp>
        <p:nvSpPr>
          <p:cNvPr id="135" name="Text Box 77"/>
          <p:cNvSpPr txBox="1">
            <a:spLocks noChangeArrowheads="1"/>
          </p:cNvSpPr>
          <p:nvPr/>
        </p:nvSpPr>
        <p:spPr bwMode="auto">
          <a:xfrm rot="16200000">
            <a:off x="2104978" y="3210208"/>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CE1126"/>
                </a:solidFill>
                <a:ea typeface="Verdana" pitchFamily="34" charset="0"/>
                <a:cs typeface="Calibri" pitchFamily="34" charset="0"/>
              </a:rPr>
              <a:t>0W</a:t>
            </a:r>
          </a:p>
        </p:txBody>
      </p:sp>
      <p:sp>
        <p:nvSpPr>
          <p:cNvPr id="138" name="Text Box 77"/>
          <p:cNvSpPr txBox="1">
            <a:spLocks noChangeArrowheads="1"/>
          </p:cNvSpPr>
          <p:nvPr/>
        </p:nvSpPr>
        <p:spPr bwMode="auto">
          <a:xfrm>
            <a:off x="3606250" y="2695918"/>
            <a:ext cx="394233" cy="161583"/>
          </a:xfrm>
          <a:prstGeom prst="rect">
            <a:avLst/>
          </a:prstGeom>
          <a:noFill/>
          <a:ln w="9525" algn="ctr">
            <a:noFill/>
            <a:miter lim="800000"/>
            <a:headEnd/>
            <a:tailEnd/>
          </a:ln>
        </p:spPr>
        <p:txBody>
          <a:bodyPr wrap="square" lIns="0" tIns="0" rIns="0" bIns="0">
            <a:spAutoFit/>
          </a:bodyPr>
          <a:lstStyle/>
          <a:p>
            <a:pPr algn="r" defTabSz="685800">
              <a:spcBef>
                <a:spcPct val="50000"/>
              </a:spcBef>
            </a:pPr>
            <a:r>
              <a:rPr lang="en-US" sz="1050" b="1" kern="0">
                <a:solidFill>
                  <a:srgbClr val="CE1126"/>
                </a:solidFill>
                <a:cs typeface="Arial" charset="0"/>
              </a:rPr>
              <a:t>7.2</a:t>
            </a:r>
            <a:r>
              <a:rPr lang="en-US" sz="900" b="1" kern="0">
                <a:solidFill>
                  <a:srgbClr val="CE1126"/>
                </a:solidFill>
                <a:cs typeface="Arial" charset="0"/>
              </a:rPr>
              <a:t>A</a:t>
            </a:r>
            <a:endParaRPr lang="en-US" sz="1050" b="1" kern="0">
              <a:solidFill>
                <a:srgbClr val="CE1126"/>
              </a:solidFill>
              <a:cs typeface="Arial" charset="0"/>
            </a:endParaRPr>
          </a:p>
        </p:txBody>
      </p:sp>
      <p:sp>
        <p:nvSpPr>
          <p:cNvPr id="134" name="Text Box 77"/>
          <p:cNvSpPr txBox="1">
            <a:spLocks noChangeArrowheads="1"/>
          </p:cNvSpPr>
          <p:nvPr/>
        </p:nvSpPr>
        <p:spPr bwMode="auto">
          <a:xfrm>
            <a:off x="4254441" y="2039530"/>
            <a:ext cx="322411" cy="161583"/>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050" b="1" kern="0">
                <a:solidFill>
                  <a:srgbClr val="CE1126"/>
                </a:solidFill>
                <a:cs typeface="Arial" charset="0"/>
              </a:rPr>
              <a:t>7.2</a:t>
            </a:r>
            <a:r>
              <a:rPr lang="en-US" sz="900" b="1" kern="0">
                <a:solidFill>
                  <a:srgbClr val="CE1126"/>
                </a:solidFill>
                <a:cs typeface="Arial" charset="0"/>
              </a:rPr>
              <a:t>A</a:t>
            </a:r>
            <a:endParaRPr lang="en-US" sz="825" b="1" kern="0">
              <a:solidFill>
                <a:srgbClr val="CE1126"/>
              </a:solidFill>
              <a:cs typeface="Arial" charset="0"/>
            </a:endParaRPr>
          </a:p>
        </p:txBody>
      </p:sp>
      <p:grpSp>
        <p:nvGrpSpPr>
          <p:cNvPr id="261" name="קבוצה 260"/>
          <p:cNvGrpSpPr/>
          <p:nvPr/>
        </p:nvGrpSpPr>
        <p:grpSpPr>
          <a:xfrm>
            <a:off x="2514601" y="1995201"/>
            <a:ext cx="538136" cy="3948400"/>
            <a:chOff x="1968743" y="1506471"/>
            <a:chExt cx="717515" cy="5264533"/>
          </a:xfrm>
        </p:grpSpPr>
        <p:pic>
          <p:nvPicPr>
            <p:cNvPr id="262"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1506471"/>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3"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27369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6"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44895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7"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57087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268" name="קבוצה 267"/>
            <p:cNvGrpSpPr/>
            <p:nvPr/>
          </p:nvGrpSpPr>
          <p:grpSpPr>
            <a:xfrm>
              <a:off x="2189197" y="1814919"/>
              <a:ext cx="276606" cy="335596"/>
              <a:chOff x="2452497" y="1810874"/>
              <a:chExt cx="276606" cy="335596"/>
            </a:xfrm>
          </p:grpSpPr>
          <p:sp>
            <p:nvSpPr>
              <p:cNvPr id="296" name="אליפסה 295"/>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7" name="Rectangle 21"/>
              <p:cNvSpPr/>
              <p:nvPr/>
            </p:nvSpPr>
            <p:spPr>
              <a:xfrm>
                <a:off x="2480320" y="1810874"/>
                <a:ext cx="228600" cy="335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1</a:t>
                </a:r>
              </a:p>
            </p:txBody>
          </p:sp>
        </p:grpSp>
        <p:grpSp>
          <p:nvGrpSpPr>
            <p:cNvPr id="269" name="קבוצה 268"/>
            <p:cNvGrpSpPr/>
            <p:nvPr/>
          </p:nvGrpSpPr>
          <p:grpSpPr>
            <a:xfrm>
              <a:off x="2064073" y="4813692"/>
              <a:ext cx="533400" cy="404916"/>
              <a:chOff x="2327373" y="1771682"/>
              <a:chExt cx="533400" cy="404916"/>
            </a:xfrm>
          </p:grpSpPr>
          <p:sp>
            <p:nvSpPr>
              <p:cNvPr id="294" name="אליפסה 293"/>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5" name="Rectangle 21"/>
              <p:cNvSpPr/>
              <p:nvPr/>
            </p:nvSpPr>
            <p:spPr>
              <a:xfrm>
                <a:off x="2327373" y="1771682"/>
                <a:ext cx="533400" cy="4049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9</a:t>
                </a:r>
              </a:p>
            </p:txBody>
          </p:sp>
        </p:grpSp>
        <p:grpSp>
          <p:nvGrpSpPr>
            <p:cNvPr id="270" name="קבוצה 269"/>
            <p:cNvGrpSpPr/>
            <p:nvPr/>
          </p:nvGrpSpPr>
          <p:grpSpPr>
            <a:xfrm>
              <a:off x="2098841" y="6085008"/>
              <a:ext cx="469238" cy="298685"/>
              <a:chOff x="2362141" y="1823798"/>
              <a:chExt cx="469238" cy="298685"/>
            </a:xfrm>
          </p:grpSpPr>
          <p:sp>
            <p:nvSpPr>
              <p:cNvPr id="292" name="אליפסה 291"/>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3" name="Rectangle 21"/>
              <p:cNvSpPr/>
              <p:nvPr/>
            </p:nvSpPr>
            <p:spPr>
              <a:xfrm>
                <a:off x="2362141" y="1823798"/>
                <a:ext cx="469238" cy="282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10</a:t>
                </a:r>
              </a:p>
            </p:txBody>
          </p:sp>
        </p:grpSp>
        <p:grpSp>
          <p:nvGrpSpPr>
            <p:cNvPr id="272" name="קבוצה 271"/>
            <p:cNvGrpSpPr/>
            <p:nvPr/>
          </p:nvGrpSpPr>
          <p:grpSpPr>
            <a:xfrm>
              <a:off x="2189197" y="3100284"/>
              <a:ext cx="276606" cy="335596"/>
              <a:chOff x="2452497" y="1810874"/>
              <a:chExt cx="276606" cy="335596"/>
            </a:xfrm>
          </p:grpSpPr>
          <p:sp>
            <p:nvSpPr>
              <p:cNvPr id="273" name="אליפסה 272"/>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74" name="Rectangle 21"/>
              <p:cNvSpPr/>
              <p:nvPr/>
            </p:nvSpPr>
            <p:spPr>
              <a:xfrm>
                <a:off x="2480320" y="1810874"/>
                <a:ext cx="228600" cy="335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2</a:t>
                </a:r>
              </a:p>
            </p:txBody>
          </p:sp>
        </p:grpSp>
      </p:grpSp>
      <p:sp>
        <p:nvSpPr>
          <p:cNvPr id="186" name="Rectangle 101"/>
          <p:cNvSpPr>
            <a:spLocks noChangeArrowheads="1"/>
          </p:cNvSpPr>
          <p:nvPr/>
        </p:nvSpPr>
        <p:spPr bwMode="auto">
          <a:xfrm>
            <a:off x="3979353" y="3596850"/>
            <a:ext cx="142288" cy="768354"/>
          </a:xfrm>
          <a:prstGeom prst="rect">
            <a:avLst/>
          </a:prstGeom>
          <a:solidFill>
            <a:schemeClr val="bg1"/>
          </a:solidFill>
          <a:ln w="9525">
            <a:noFill/>
            <a:miter lim="800000"/>
            <a:headEnd/>
            <a:tailEnd/>
          </a:ln>
        </p:spPr>
        <p:txBody>
          <a:bodyPr wrap="none" anchor="ctr"/>
          <a:lstStyle/>
          <a:p>
            <a:pPr defTabSz="685800"/>
            <a:endParaRPr lang="en-US" sz="1350" kern="0">
              <a:solidFill>
                <a:srgbClr val="CC0000"/>
              </a:solidFill>
              <a:latin typeface="Arial"/>
              <a:cs typeface="Arial"/>
            </a:endParaRPr>
          </a:p>
        </p:txBody>
      </p:sp>
      <p:sp>
        <p:nvSpPr>
          <p:cNvPr id="194" name="Line 70"/>
          <p:cNvSpPr>
            <a:spLocks noChangeShapeType="1"/>
          </p:cNvSpPr>
          <p:nvPr/>
        </p:nvSpPr>
        <p:spPr bwMode="auto">
          <a:xfrm flipV="1">
            <a:off x="4073026" y="3707234"/>
            <a:ext cx="0" cy="374691"/>
          </a:xfrm>
          <a:prstGeom prst="line">
            <a:avLst/>
          </a:prstGeom>
          <a:noFill/>
          <a:ln w="19050">
            <a:solidFill>
              <a:schemeClr val="accent3">
                <a:lumMod val="60000"/>
                <a:lumOff val="40000"/>
              </a:schemeClr>
            </a:solidFill>
            <a:prstDash val="sysDot"/>
            <a:round/>
            <a:headEnd/>
            <a:tailEnd/>
          </a:ln>
        </p:spPr>
        <p:txBody>
          <a:bodyPr/>
          <a:lstStyle/>
          <a:p>
            <a:pPr defTabSz="685800"/>
            <a:endParaRPr lang="en-US" sz="1350" kern="0">
              <a:solidFill>
                <a:srgbClr val="CC0000"/>
              </a:solidFill>
              <a:latin typeface="Arial"/>
              <a:cs typeface="Arial"/>
            </a:endParaRPr>
          </a:p>
        </p:txBody>
      </p:sp>
      <p:grpSp>
        <p:nvGrpSpPr>
          <p:cNvPr id="3" name="Group 37"/>
          <p:cNvGrpSpPr/>
          <p:nvPr/>
        </p:nvGrpSpPr>
        <p:grpSpPr>
          <a:xfrm>
            <a:off x="3026701" y="2251158"/>
            <a:ext cx="363002" cy="183622"/>
            <a:chOff x="1331640" y="1640038"/>
            <a:chExt cx="486000" cy="245839"/>
          </a:xfrm>
        </p:grpSpPr>
        <p:cxnSp>
          <p:nvCxnSpPr>
            <p:cNvPr id="286" name="Straight Connector 285"/>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7" name="Straight Connector 286"/>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4" name="Group 38"/>
          <p:cNvGrpSpPr/>
          <p:nvPr/>
        </p:nvGrpSpPr>
        <p:grpSpPr>
          <a:xfrm>
            <a:off x="3026700" y="3153036"/>
            <a:ext cx="402301" cy="183622"/>
            <a:chOff x="1331640" y="1640038"/>
            <a:chExt cx="486000" cy="245839"/>
          </a:xfrm>
        </p:grpSpPr>
        <p:cxnSp>
          <p:nvCxnSpPr>
            <p:cNvPr id="284" name="Straight Connector 283"/>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5" name="Straight Connector 284"/>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5" name="Group 41"/>
          <p:cNvGrpSpPr/>
          <p:nvPr/>
        </p:nvGrpSpPr>
        <p:grpSpPr>
          <a:xfrm>
            <a:off x="3026701" y="4486539"/>
            <a:ext cx="363002" cy="183622"/>
            <a:chOff x="1331640" y="1640038"/>
            <a:chExt cx="486000" cy="245839"/>
          </a:xfrm>
        </p:grpSpPr>
        <p:cxnSp>
          <p:nvCxnSpPr>
            <p:cNvPr id="282" name="Straight Connector 281"/>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3" name="Straight Connector 282"/>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6" name="Group 44"/>
          <p:cNvGrpSpPr/>
          <p:nvPr/>
        </p:nvGrpSpPr>
        <p:grpSpPr>
          <a:xfrm>
            <a:off x="3026701" y="5372409"/>
            <a:ext cx="363002" cy="183622"/>
            <a:chOff x="1331640" y="1640038"/>
            <a:chExt cx="486000" cy="245839"/>
          </a:xfrm>
        </p:grpSpPr>
        <p:cxnSp>
          <p:nvCxnSpPr>
            <p:cNvPr id="280" name="Straight Connector 279"/>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1" name="Straight Connector 280"/>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cxnSp>
        <p:nvCxnSpPr>
          <p:cNvPr id="207" name="Straight Connector 206"/>
          <p:cNvCxnSpPr/>
          <p:nvPr/>
        </p:nvCxnSpPr>
        <p:spPr bwMode="auto">
          <a:xfrm>
            <a:off x="3792969" y="5371723"/>
            <a:ext cx="285986"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08" name="Straight Connector 207"/>
          <p:cNvCxnSpPr/>
          <p:nvPr/>
        </p:nvCxnSpPr>
        <p:spPr bwMode="auto">
          <a:xfrm>
            <a:off x="3761017" y="5555345"/>
            <a:ext cx="498169"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nvGrpSpPr>
          <p:cNvPr id="7" name="Group 50"/>
          <p:cNvGrpSpPr/>
          <p:nvPr/>
        </p:nvGrpSpPr>
        <p:grpSpPr>
          <a:xfrm>
            <a:off x="3761016" y="4485688"/>
            <a:ext cx="319124" cy="183622"/>
            <a:chOff x="412833" y="1640038"/>
            <a:chExt cx="653134" cy="245839"/>
          </a:xfrm>
        </p:grpSpPr>
        <p:cxnSp>
          <p:nvCxnSpPr>
            <p:cNvPr id="278" name="Straight Connector 277"/>
            <p:cNvCxnSpPr/>
            <p:nvPr/>
          </p:nvCxnSpPr>
          <p:spPr bwMode="auto">
            <a:xfrm>
              <a:off x="412833" y="1640038"/>
              <a:ext cx="65313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79" name="Straight Connector 278"/>
            <p:cNvCxnSpPr/>
            <p:nvPr/>
          </p:nvCxnSpPr>
          <p:spPr bwMode="auto">
            <a:xfrm>
              <a:off x="412833" y="1885877"/>
              <a:ext cx="65313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8" name="Group 53"/>
          <p:cNvGrpSpPr/>
          <p:nvPr/>
        </p:nvGrpSpPr>
        <p:grpSpPr>
          <a:xfrm>
            <a:off x="3761016" y="3153387"/>
            <a:ext cx="319124" cy="183622"/>
            <a:chOff x="301652" y="1640038"/>
            <a:chExt cx="704825" cy="245839"/>
          </a:xfrm>
        </p:grpSpPr>
        <p:cxnSp>
          <p:nvCxnSpPr>
            <p:cNvPr id="276" name="Straight Connector 275"/>
            <p:cNvCxnSpPr/>
            <p:nvPr/>
          </p:nvCxnSpPr>
          <p:spPr bwMode="auto">
            <a:xfrm>
              <a:off x="301652" y="1640038"/>
              <a:ext cx="70482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77" name="Straight Connector 276"/>
            <p:cNvCxnSpPr/>
            <p:nvPr/>
          </p:nvCxnSpPr>
          <p:spPr bwMode="auto">
            <a:xfrm>
              <a:off x="301652" y="1885877"/>
              <a:ext cx="70482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cxnSp>
        <p:nvCxnSpPr>
          <p:cNvPr id="218" name="Straight Connector 217"/>
          <p:cNvCxnSpPr/>
          <p:nvPr/>
        </p:nvCxnSpPr>
        <p:spPr bwMode="auto">
          <a:xfrm>
            <a:off x="3761016" y="2251637"/>
            <a:ext cx="309698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19" name="Straight Connector 218"/>
          <p:cNvCxnSpPr/>
          <p:nvPr/>
        </p:nvCxnSpPr>
        <p:spPr bwMode="auto">
          <a:xfrm>
            <a:off x="3761016" y="2435258"/>
            <a:ext cx="317346"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0" name="Straight Connector 219"/>
          <p:cNvCxnSpPr/>
          <p:nvPr/>
        </p:nvCxnSpPr>
        <p:spPr bwMode="auto">
          <a:xfrm>
            <a:off x="4254442" y="2434833"/>
            <a:ext cx="2603558"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3" name="Straight Connector 222"/>
          <p:cNvCxnSpPr/>
          <p:nvPr/>
        </p:nvCxnSpPr>
        <p:spPr bwMode="auto">
          <a:xfrm rot="5400000" flipH="1" flipV="1">
            <a:off x="2693974" y="3990467"/>
            <a:ext cx="3120938"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4" name="Straight Connector 223"/>
          <p:cNvCxnSpPr/>
          <p:nvPr/>
        </p:nvCxnSpPr>
        <p:spPr bwMode="auto">
          <a:xfrm rot="16200000" flipV="1">
            <a:off x="3725096" y="5022608"/>
            <a:ext cx="70771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33" name="Straight Connector 232"/>
          <p:cNvCxnSpPr/>
          <p:nvPr/>
        </p:nvCxnSpPr>
        <p:spPr bwMode="auto">
          <a:xfrm rot="16200000" flipV="1">
            <a:off x="3713175" y="2797296"/>
            <a:ext cx="726409"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64" name="Straight Connector 263"/>
          <p:cNvCxnSpPr/>
          <p:nvPr/>
        </p:nvCxnSpPr>
        <p:spPr bwMode="auto">
          <a:xfrm rot="5400000" flipH="1" flipV="1">
            <a:off x="3943345" y="3466447"/>
            <a:ext cx="261324" cy="408"/>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65" name="Straight Connector 264"/>
          <p:cNvCxnSpPr/>
          <p:nvPr/>
        </p:nvCxnSpPr>
        <p:spPr bwMode="auto">
          <a:xfrm rot="5400000" flipH="1" flipV="1">
            <a:off x="3945512" y="4356598"/>
            <a:ext cx="261324" cy="408"/>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sp>
        <p:nvSpPr>
          <p:cNvPr id="187" name="Line 73"/>
          <p:cNvSpPr>
            <a:spLocks noChangeShapeType="1"/>
          </p:cNvSpPr>
          <p:nvPr/>
        </p:nvSpPr>
        <p:spPr bwMode="auto">
          <a:xfrm>
            <a:off x="4423766" y="2253506"/>
            <a:ext cx="56915" cy="0"/>
          </a:xfrm>
          <a:prstGeom prst="line">
            <a:avLst/>
          </a:prstGeom>
          <a:noFill/>
          <a:ln w="38100">
            <a:solidFill>
              <a:schemeClr val="tx2"/>
            </a:solidFill>
            <a:round/>
            <a:headEnd w="med" len="med"/>
            <a:tailEnd type="triangle" w="med" len="lg"/>
          </a:ln>
        </p:spPr>
        <p:txBody>
          <a:bodyPr/>
          <a:lstStyle/>
          <a:p>
            <a:pPr defTabSz="685800"/>
            <a:endParaRPr lang="en-US" sz="1350" kern="0">
              <a:solidFill>
                <a:srgbClr val="CC0000"/>
              </a:solidFill>
              <a:latin typeface="Arial"/>
              <a:cs typeface="Arial"/>
            </a:endParaRPr>
          </a:p>
        </p:txBody>
      </p:sp>
      <p:sp>
        <p:nvSpPr>
          <p:cNvPr id="189" name="Line 75"/>
          <p:cNvSpPr>
            <a:spLocks noChangeShapeType="1"/>
          </p:cNvSpPr>
          <p:nvPr/>
        </p:nvSpPr>
        <p:spPr bwMode="auto">
          <a:xfrm rot="16200000">
            <a:off x="4047713" y="2734151"/>
            <a:ext cx="56915" cy="0"/>
          </a:xfrm>
          <a:prstGeom prst="line">
            <a:avLst/>
          </a:prstGeom>
          <a:noFill/>
          <a:ln w="38100">
            <a:solidFill>
              <a:schemeClr val="tx2"/>
            </a:solidFill>
            <a:round/>
            <a:headEnd/>
            <a:tailEnd type="triangle" w="med" len="lg"/>
          </a:ln>
        </p:spPr>
        <p:txBody>
          <a:bodyPr/>
          <a:lstStyle/>
          <a:p>
            <a:pPr defTabSz="685800"/>
            <a:endParaRPr lang="en-US" sz="1350" kern="0">
              <a:solidFill>
                <a:srgbClr val="CC0000"/>
              </a:solidFill>
              <a:latin typeface="Arial"/>
              <a:cs typeface="Arial"/>
            </a:endParaRPr>
          </a:p>
        </p:txBody>
      </p:sp>
      <p:sp>
        <p:nvSpPr>
          <p:cNvPr id="191" name="Line 75"/>
          <p:cNvSpPr>
            <a:spLocks noChangeShapeType="1"/>
          </p:cNvSpPr>
          <p:nvPr/>
        </p:nvSpPr>
        <p:spPr bwMode="auto">
          <a:xfrm rot="16200000">
            <a:off x="4051285" y="4982885"/>
            <a:ext cx="56915" cy="0"/>
          </a:xfrm>
          <a:prstGeom prst="line">
            <a:avLst/>
          </a:prstGeom>
          <a:noFill/>
          <a:ln w="38100">
            <a:solidFill>
              <a:schemeClr val="tx2"/>
            </a:solidFill>
            <a:round/>
            <a:headEnd/>
            <a:tailEnd type="triangle" w="med" len="lg"/>
          </a:ln>
        </p:spPr>
        <p:txBody>
          <a:bodyPr/>
          <a:lstStyle/>
          <a:p>
            <a:pPr defTabSz="685800"/>
            <a:endParaRPr lang="en-US" sz="1350" kern="0">
              <a:solidFill>
                <a:srgbClr val="CC0000"/>
              </a:solidFill>
              <a:latin typeface="Arial"/>
              <a:cs typeface="Arial"/>
            </a:endParaRPr>
          </a:p>
        </p:txBody>
      </p:sp>
      <p:sp>
        <p:nvSpPr>
          <p:cNvPr id="288" name="LC_EN"/>
          <p:cNvSpPr txBox="1"/>
          <p:nvPr/>
        </p:nvSpPr>
        <p:spPr>
          <a:xfrm>
            <a:off x="3338525" y="5309523"/>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289" name="LC_EN"/>
          <p:cNvSpPr txBox="1"/>
          <p:nvPr/>
        </p:nvSpPr>
        <p:spPr>
          <a:xfrm>
            <a:off x="3343724" y="4421703"/>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201" name="Text Box 77"/>
          <p:cNvSpPr txBox="1">
            <a:spLocks noChangeArrowheads="1"/>
          </p:cNvSpPr>
          <p:nvPr/>
        </p:nvSpPr>
        <p:spPr bwMode="auto">
          <a:xfrm rot="16200000">
            <a:off x="2104978" y="2287341"/>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2F4973"/>
                </a:solidFill>
                <a:ea typeface="Verdana" pitchFamily="34" charset="0"/>
                <a:cs typeface="Calibri" pitchFamily="34" charset="0"/>
              </a:rPr>
              <a:t>280W</a:t>
            </a:r>
          </a:p>
        </p:txBody>
      </p:sp>
      <p:sp>
        <p:nvSpPr>
          <p:cNvPr id="203" name="Text Box 77"/>
          <p:cNvSpPr txBox="1">
            <a:spLocks noChangeArrowheads="1"/>
          </p:cNvSpPr>
          <p:nvPr/>
        </p:nvSpPr>
        <p:spPr bwMode="auto">
          <a:xfrm rot="16200000">
            <a:off x="2104978" y="4524658"/>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2F4973"/>
                </a:solidFill>
                <a:ea typeface="Verdana" pitchFamily="34" charset="0"/>
                <a:cs typeface="Calibri" pitchFamily="34" charset="0"/>
              </a:rPr>
              <a:t>280W</a:t>
            </a:r>
          </a:p>
        </p:txBody>
      </p:sp>
      <p:sp>
        <p:nvSpPr>
          <p:cNvPr id="204" name="Text Box 77"/>
          <p:cNvSpPr txBox="1">
            <a:spLocks noChangeArrowheads="1"/>
          </p:cNvSpPr>
          <p:nvPr/>
        </p:nvSpPr>
        <p:spPr bwMode="auto">
          <a:xfrm rot="16200000">
            <a:off x="2104978" y="5439058"/>
            <a:ext cx="570383" cy="196208"/>
          </a:xfrm>
          <a:prstGeom prst="rect">
            <a:avLst/>
          </a:prstGeom>
          <a:noFill/>
          <a:ln w="9525" algn="ctr">
            <a:noFill/>
            <a:miter lim="800000"/>
            <a:headEnd/>
            <a:tailEnd/>
          </a:ln>
        </p:spPr>
        <p:txBody>
          <a:bodyPr wrap="square" lIns="0" tIns="0" rIns="0" bIns="0">
            <a:spAutoFit/>
          </a:bodyPr>
          <a:lstStyle/>
          <a:p>
            <a:pPr algn="ctr" defTabSz="685800">
              <a:spcBef>
                <a:spcPct val="50000"/>
              </a:spcBef>
            </a:pPr>
            <a:r>
              <a:rPr lang="en-US" sz="1275" b="1" kern="0">
                <a:solidFill>
                  <a:srgbClr val="2F4973"/>
                </a:solidFill>
                <a:ea typeface="Verdana" pitchFamily="34" charset="0"/>
                <a:cs typeface="Calibri" pitchFamily="34" charset="0"/>
              </a:rPr>
              <a:t>280W</a:t>
            </a:r>
          </a:p>
        </p:txBody>
      </p:sp>
      <p:sp>
        <p:nvSpPr>
          <p:cNvPr id="198" name="Rectangle 197"/>
          <p:cNvSpPr/>
          <p:nvPr/>
        </p:nvSpPr>
        <p:spPr>
          <a:xfrm>
            <a:off x="2993236" y="2060972"/>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31</a:t>
            </a:r>
            <a:r>
              <a:rPr lang="en-US" sz="900" kern="0">
                <a:solidFill>
                  <a:srgbClr val="404040">
                    <a:lumMod val="75000"/>
                    <a:lumOff val="25000"/>
                  </a:srgbClr>
                </a:solidFill>
              </a:rPr>
              <a:t>V</a:t>
            </a:r>
            <a:endParaRPr lang="en-US" sz="1350" kern="0">
              <a:solidFill>
                <a:srgbClr val="404040">
                  <a:lumMod val="75000"/>
                  <a:lumOff val="25000"/>
                </a:srgbClr>
              </a:solidFill>
            </a:endParaRPr>
          </a:p>
        </p:txBody>
      </p:sp>
      <p:grpSp>
        <p:nvGrpSpPr>
          <p:cNvPr id="308" name="קבוצה 307"/>
          <p:cNvGrpSpPr/>
          <p:nvPr/>
        </p:nvGrpSpPr>
        <p:grpSpPr>
          <a:xfrm>
            <a:off x="1636544" y="4343400"/>
            <a:ext cx="683252" cy="1428750"/>
            <a:chOff x="658057" y="1671002"/>
            <a:chExt cx="911003" cy="1905000"/>
          </a:xfrm>
        </p:grpSpPr>
        <p:grpSp>
          <p:nvGrpSpPr>
            <p:cNvPr id="309" name="קבוצה 308"/>
            <p:cNvGrpSpPr/>
            <p:nvPr/>
          </p:nvGrpSpPr>
          <p:grpSpPr>
            <a:xfrm>
              <a:off x="658057" y="1671002"/>
              <a:ext cx="911003" cy="691198"/>
              <a:chOff x="658057" y="1671002"/>
              <a:chExt cx="911003" cy="691198"/>
            </a:xfrm>
          </p:grpSpPr>
          <p:sp>
            <p:nvSpPr>
              <p:cNvPr id="319" name="Freeform 77"/>
              <p:cNvSpPr>
                <a:spLocks/>
              </p:cNvSpPr>
              <p:nvPr/>
            </p:nvSpPr>
            <p:spPr bwMode="auto">
              <a:xfrm>
                <a:off x="918060" y="1830134"/>
                <a:ext cx="449743" cy="318959"/>
              </a:xfrm>
              <a:custGeom>
                <a:avLst/>
                <a:gdLst>
                  <a:gd name="T0" fmla="*/ 115 w 465"/>
                  <a:gd name="T1" fmla="*/ 13 h 285"/>
                  <a:gd name="T2" fmla="*/ 274 w 465"/>
                  <a:gd name="T3" fmla="*/ 17 h 285"/>
                  <a:gd name="T4" fmla="*/ 1745 w 465"/>
                  <a:gd name="T5" fmla="*/ 45 h 285"/>
                  <a:gd name="T6" fmla="*/ 2030 w 465"/>
                  <a:gd name="T7" fmla="*/ 285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cxnSp>
            <p:nvCxnSpPr>
              <p:cNvPr id="320" name="Straight Connector 203"/>
              <p:cNvCxnSpPr/>
              <p:nvPr/>
            </p:nvCxnSpPr>
            <p:spPr bwMode="auto">
              <a:xfrm rot="5400000" flipH="1" flipV="1">
                <a:off x="716477" y="1954738"/>
                <a:ext cx="417408" cy="652"/>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321" name="Straight Connector 204"/>
              <p:cNvCxnSpPr/>
              <p:nvPr/>
            </p:nvCxnSpPr>
            <p:spPr bwMode="auto">
              <a:xfrm flipH="1">
                <a:off x="926901" y="2154947"/>
                <a:ext cx="51551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322" name="Text Box 77"/>
              <p:cNvSpPr txBox="1">
                <a:spLocks noChangeArrowheads="1"/>
              </p:cNvSpPr>
              <p:nvPr/>
            </p:nvSpPr>
            <p:spPr bwMode="auto">
              <a:xfrm>
                <a:off x="789742" y="1671002"/>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323" name="Text Box 77"/>
              <p:cNvSpPr txBox="1">
                <a:spLocks noChangeArrowheads="1"/>
              </p:cNvSpPr>
              <p:nvPr/>
            </p:nvSpPr>
            <p:spPr bwMode="auto">
              <a:xfrm>
                <a:off x="1466679" y="2178108"/>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grpSp>
            <p:nvGrpSpPr>
              <p:cNvPr id="324" name="Group 22"/>
              <p:cNvGrpSpPr/>
              <p:nvPr/>
            </p:nvGrpSpPr>
            <p:grpSpPr>
              <a:xfrm>
                <a:off x="658057" y="1747436"/>
                <a:ext cx="899231" cy="614764"/>
                <a:chOff x="658057" y="1747436"/>
                <a:chExt cx="899231" cy="614764"/>
              </a:xfrm>
            </p:grpSpPr>
            <p:sp>
              <p:nvSpPr>
                <p:cNvPr id="325" name="Rectangle 140"/>
                <p:cNvSpPr/>
                <p:nvPr/>
              </p:nvSpPr>
              <p:spPr>
                <a:xfrm>
                  <a:off x="658057" y="1747436"/>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31</a:t>
                  </a:r>
                  <a:endParaRPr lang="en-US" sz="1350" kern="0">
                    <a:solidFill>
                      <a:prstClr val="white">
                        <a:lumMod val="50000"/>
                      </a:prstClr>
                    </a:solidFill>
                  </a:endParaRPr>
                </a:p>
              </p:txBody>
            </p:sp>
            <p:sp>
              <p:nvSpPr>
                <p:cNvPr id="326" name="Rectangle 141"/>
                <p:cNvSpPr/>
                <p:nvPr/>
              </p:nvSpPr>
              <p:spPr>
                <a:xfrm>
                  <a:off x="1148545" y="2115133"/>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de-DE" sz="788" kern="0">
                      <a:solidFill>
                        <a:prstClr val="white">
                          <a:lumMod val="50000"/>
                        </a:prstClr>
                      </a:solidFill>
                    </a:rPr>
                    <a:t>9</a:t>
                  </a:r>
                  <a:endParaRPr lang="en-US" sz="1350" kern="0">
                    <a:solidFill>
                      <a:prstClr val="white">
                        <a:lumMod val="50000"/>
                      </a:prstClr>
                    </a:solidFill>
                  </a:endParaRPr>
                </a:p>
              </p:txBody>
            </p:sp>
          </p:grpSp>
        </p:grpSp>
        <p:grpSp>
          <p:nvGrpSpPr>
            <p:cNvPr id="310" name="קבוצה 309"/>
            <p:cNvGrpSpPr/>
            <p:nvPr/>
          </p:nvGrpSpPr>
          <p:grpSpPr>
            <a:xfrm>
              <a:off x="658057" y="2890202"/>
              <a:ext cx="911003" cy="685800"/>
              <a:chOff x="658057" y="1676400"/>
              <a:chExt cx="911003" cy="685800"/>
            </a:xfrm>
          </p:grpSpPr>
          <p:sp>
            <p:nvSpPr>
              <p:cNvPr id="311" name="Freeform 77"/>
              <p:cNvSpPr>
                <a:spLocks/>
              </p:cNvSpPr>
              <p:nvPr/>
            </p:nvSpPr>
            <p:spPr bwMode="auto">
              <a:xfrm>
                <a:off x="918060" y="1830134"/>
                <a:ext cx="449743" cy="318959"/>
              </a:xfrm>
              <a:custGeom>
                <a:avLst/>
                <a:gdLst>
                  <a:gd name="T0" fmla="*/ 115 w 465"/>
                  <a:gd name="T1" fmla="*/ 13 h 285"/>
                  <a:gd name="T2" fmla="*/ 274 w 465"/>
                  <a:gd name="T3" fmla="*/ 17 h 285"/>
                  <a:gd name="T4" fmla="*/ 1745 w 465"/>
                  <a:gd name="T5" fmla="*/ 45 h 285"/>
                  <a:gd name="T6" fmla="*/ 2030 w 465"/>
                  <a:gd name="T7" fmla="*/ 285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cxnSp>
            <p:nvCxnSpPr>
              <p:cNvPr id="312" name="Straight Connector 203"/>
              <p:cNvCxnSpPr/>
              <p:nvPr/>
            </p:nvCxnSpPr>
            <p:spPr bwMode="auto">
              <a:xfrm rot="5400000" flipH="1" flipV="1">
                <a:off x="716477" y="1954738"/>
                <a:ext cx="417408" cy="652"/>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313" name="Straight Connector 204"/>
              <p:cNvCxnSpPr/>
              <p:nvPr/>
            </p:nvCxnSpPr>
            <p:spPr bwMode="auto">
              <a:xfrm flipH="1">
                <a:off x="926901" y="2154947"/>
                <a:ext cx="51551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314" name="Text Box 77"/>
              <p:cNvSpPr txBox="1">
                <a:spLocks noChangeArrowheads="1"/>
              </p:cNvSpPr>
              <p:nvPr/>
            </p:nvSpPr>
            <p:spPr bwMode="auto">
              <a:xfrm>
                <a:off x="789742" y="1676400"/>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315" name="Text Box 77"/>
              <p:cNvSpPr txBox="1">
                <a:spLocks noChangeArrowheads="1"/>
              </p:cNvSpPr>
              <p:nvPr/>
            </p:nvSpPr>
            <p:spPr bwMode="auto">
              <a:xfrm>
                <a:off x="1466679" y="2178108"/>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grpSp>
            <p:nvGrpSpPr>
              <p:cNvPr id="316" name="Group 22"/>
              <p:cNvGrpSpPr/>
              <p:nvPr/>
            </p:nvGrpSpPr>
            <p:grpSpPr>
              <a:xfrm>
                <a:off x="658057" y="1752834"/>
                <a:ext cx="899231" cy="609366"/>
                <a:chOff x="658057" y="1752834"/>
                <a:chExt cx="899231" cy="609366"/>
              </a:xfrm>
            </p:grpSpPr>
            <p:sp>
              <p:nvSpPr>
                <p:cNvPr id="317" name="Rectangle 140"/>
                <p:cNvSpPr/>
                <p:nvPr/>
              </p:nvSpPr>
              <p:spPr>
                <a:xfrm>
                  <a:off x="658057" y="1752834"/>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31</a:t>
                  </a:r>
                  <a:endParaRPr lang="en-US" sz="1350" kern="0">
                    <a:solidFill>
                      <a:prstClr val="white">
                        <a:lumMod val="50000"/>
                      </a:prstClr>
                    </a:solidFill>
                  </a:endParaRPr>
                </a:p>
              </p:txBody>
            </p:sp>
            <p:sp>
              <p:nvSpPr>
                <p:cNvPr id="318" name="Rectangle 141"/>
                <p:cNvSpPr/>
                <p:nvPr/>
              </p:nvSpPr>
              <p:spPr>
                <a:xfrm>
                  <a:off x="1148545" y="2115133"/>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9</a:t>
                  </a:r>
                  <a:endParaRPr lang="en-US" sz="1350" kern="0">
                    <a:solidFill>
                      <a:prstClr val="white">
                        <a:lumMod val="50000"/>
                      </a:prstClr>
                    </a:solidFill>
                  </a:endParaRPr>
                </a:p>
              </p:txBody>
            </p:sp>
          </p:grpSp>
        </p:grpSp>
      </p:grpSp>
      <p:grpSp>
        <p:nvGrpSpPr>
          <p:cNvPr id="327" name="קבוצה 326"/>
          <p:cNvGrpSpPr/>
          <p:nvPr/>
        </p:nvGrpSpPr>
        <p:grpSpPr>
          <a:xfrm>
            <a:off x="1636543" y="2114550"/>
            <a:ext cx="689460" cy="1424702"/>
            <a:chOff x="658057" y="1676400"/>
            <a:chExt cx="919280" cy="1899602"/>
          </a:xfrm>
        </p:grpSpPr>
        <p:grpSp>
          <p:nvGrpSpPr>
            <p:cNvPr id="328" name="קבוצה 327"/>
            <p:cNvGrpSpPr/>
            <p:nvPr/>
          </p:nvGrpSpPr>
          <p:grpSpPr>
            <a:xfrm>
              <a:off x="658057" y="1676400"/>
              <a:ext cx="907604" cy="685800"/>
              <a:chOff x="658057" y="1676400"/>
              <a:chExt cx="907604" cy="685800"/>
            </a:xfrm>
          </p:grpSpPr>
          <p:sp>
            <p:nvSpPr>
              <p:cNvPr id="338" name="Freeform 77"/>
              <p:cNvSpPr>
                <a:spLocks/>
              </p:cNvSpPr>
              <p:nvPr/>
            </p:nvSpPr>
            <p:spPr bwMode="auto">
              <a:xfrm>
                <a:off x="918060" y="1830134"/>
                <a:ext cx="449743" cy="318959"/>
              </a:xfrm>
              <a:custGeom>
                <a:avLst/>
                <a:gdLst>
                  <a:gd name="T0" fmla="*/ 115 w 465"/>
                  <a:gd name="T1" fmla="*/ 13 h 285"/>
                  <a:gd name="T2" fmla="*/ 274 w 465"/>
                  <a:gd name="T3" fmla="*/ 17 h 285"/>
                  <a:gd name="T4" fmla="*/ 1745 w 465"/>
                  <a:gd name="T5" fmla="*/ 45 h 285"/>
                  <a:gd name="T6" fmla="*/ 2030 w 465"/>
                  <a:gd name="T7" fmla="*/ 285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cxnSp>
            <p:nvCxnSpPr>
              <p:cNvPr id="339" name="Straight Connector 203"/>
              <p:cNvCxnSpPr/>
              <p:nvPr/>
            </p:nvCxnSpPr>
            <p:spPr bwMode="auto">
              <a:xfrm rot="5400000" flipH="1" flipV="1">
                <a:off x="716477" y="1954738"/>
                <a:ext cx="417408" cy="652"/>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340" name="Straight Connector 204"/>
              <p:cNvCxnSpPr/>
              <p:nvPr/>
            </p:nvCxnSpPr>
            <p:spPr bwMode="auto">
              <a:xfrm flipH="1">
                <a:off x="926901" y="2154947"/>
                <a:ext cx="51551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341" name="Text Box 77"/>
              <p:cNvSpPr txBox="1">
                <a:spLocks noChangeArrowheads="1"/>
              </p:cNvSpPr>
              <p:nvPr/>
            </p:nvSpPr>
            <p:spPr bwMode="auto">
              <a:xfrm>
                <a:off x="789744" y="1676400"/>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342" name="Text Box 77"/>
              <p:cNvSpPr txBox="1">
                <a:spLocks noChangeArrowheads="1"/>
              </p:cNvSpPr>
              <p:nvPr/>
            </p:nvSpPr>
            <p:spPr bwMode="auto">
              <a:xfrm>
                <a:off x="1463280" y="2178108"/>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grpSp>
            <p:nvGrpSpPr>
              <p:cNvPr id="343" name="Group 22"/>
              <p:cNvGrpSpPr/>
              <p:nvPr/>
            </p:nvGrpSpPr>
            <p:grpSpPr>
              <a:xfrm>
                <a:off x="658057" y="1752600"/>
                <a:ext cx="845714" cy="609600"/>
                <a:chOff x="658057" y="1752600"/>
                <a:chExt cx="845714" cy="609600"/>
              </a:xfrm>
            </p:grpSpPr>
            <p:sp>
              <p:nvSpPr>
                <p:cNvPr id="344" name="Rectangle 140"/>
                <p:cNvSpPr/>
                <p:nvPr/>
              </p:nvSpPr>
              <p:spPr>
                <a:xfrm>
                  <a:off x="658057" y="1752600"/>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31</a:t>
                  </a:r>
                  <a:endParaRPr lang="en-US" sz="1350" kern="0">
                    <a:solidFill>
                      <a:prstClr val="white">
                        <a:lumMod val="50000"/>
                      </a:prstClr>
                    </a:solidFill>
                  </a:endParaRPr>
                </a:p>
              </p:txBody>
            </p:sp>
            <p:sp>
              <p:nvSpPr>
                <p:cNvPr id="345" name="Rectangle 141"/>
                <p:cNvSpPr/>
                <p:nvPr/>
              </p:nvSpPr>
              <p:spPr>
                <a:xfrm>
                  <a:off x="1165966" y="2115133"/>
                  <a:ext cx="337805"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9</a:t>
                  </a:r>
                  <a:endParaRPr lang="en-US" sz="1350" kern="0">
                    <a:solidFill>
                      <a:prstClr val="white">
                        <a:lumMod val="50000"/>
                      </a:prstClr>
                    </a:solidFill>
                  </a:endParaRPr>
                </a:p>
              </p:txBody>
            </p:sp>
          </p:grpSp>
        </p:grpSp>
        <p:grpSp>
          <p:nvGrpSpPr>
            <p:cNvPr id="329" name="קבוצה 328"/>
            <p:cNvGrpSpPr/>
            <p:nvPr/>
          </p:nvGrpSpPr>
          <p:grpSpPr>
            <a:xfrm>
              <a:off x="658057" y="2890202"/>
              <a:ext cx="919280" cy="685800"/>
              <a:chOff x="658057" y="1676400"/>
              <a:chExt cx="919280" cy="685800"/>
            </a:xfrm>
          </p:grpSpPr>
          <p:sp>
            <p:nvSpPr>
              <p:cNvPr id="330" name="Freeform 77"/>
              <p:cNvSpPr>
                <a:spLocks/>
              </p:cNvSpPr>
              <p:nvPr/>
            </p:nvSpPr>
            <p:spPr bwMode="auto">
              <a:xfrm>
                <a:off x="918060" y="1830134"/>
                <a:ext cx="449743" cy="318959"/>
              </a:xfrm>
              <a:custGeom>
                <a:avLst/>
                <a:gdLst>
                  <a:gd name="T0" fmla="*/ 115 w 465"/>
                  <a:gd name="T1" fmla="*/ 13 h 285"/>
                  <a:gd name="T2" fmla="*/ 274 w 465"/>
                  <a:gd name="T3" fmla="*/ 17 h 285"/>
                  <a:gd name="T4" fmla="*/ 1745 w 465"/>
                  <a:gd name="T5" fmla="*/ 45 h 285"/>
                  <a:gd name="T6" fmla="*/ 2030 w 465"/>
                  <a:gd name="T7" fmla="*/ 285 h 285"/>
                  <a:gd name="T8" fmla="*/ 0 60000 65536"/>
                  <a:gd name="T9" fmla="*/ 0 60000 65536"/>
                  <a:gd name="T10" fmla="*/ 0 60000 65536"/>
                  <a:gd name="T11" fmla="*/ 0 60000 65536"/>
                  <a:gd name="T12" fmla="*/ 0 w 465"/>
                  <a:gd name="T13" fmla="*/ 0 h 285"/>
                  <a:gd name="T14" fmla="*/ 465 w 465"/>
                  <a:gd name="T15" fmla="*/ 285 h 285"/>
                </a:gdLst>
                <a:ahLst/>
                <a:cxnLst>
                  <a:cxn ang="T8">
                    <a:pos x="T0" y="T1"/>
                  </a:cxn>
                  <a:cxn ang="T9">
                    <a:pos x="T2" y="T3"/>
                  </a:cxn>
                  <a:cxn ang="T10">
                    <a:pos x="T4" y="T5"/>
                  </a:cxn>
                  <a:cxn ang="T11">
                    <a:pos x="T6" y="T7"/>
                  </a:cxn>
                </a:cxnLst>
                <a:rect l="T12" t="T13" r="T14" b="T15"/>
                <a:pathLst>
                  <a:path w="465" h="285">
                    <a:moveTo>
                      <a:pt x="26" y="13"/>
                    </a:moveTo>
                    <a:cubicBezTo>
                      <a:pt x="13" y="12"/>
                      <a:pt x="0" y="12"/>
                      <a:pt x="62" y="17"/>
                    </a:cubicBezTo>
                    <a:cubicBezTo>
                      <a:pt x="124" y="22"/>
                      <a:pt x="331" y="0"/>
                      <a:pt x="398" y="45"/>
                    </a:cubicBezTo>
                    <a:cubicBezTo>
                      <a:pt x="465" y="90"/>
                      <a:pt x="463" y="187"/>
                      <a:pt x="462" y="285"/>
                    </a:cubicBezTo>
                  </a:path>
                </a:pathLst>
              </a:custGeom>
              <a:ln w="158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endParaRPr lang="en-US" sz="1350" kern="0">
                  <a:solidFill>
                    <a:srgbClr val="404040"/>
                  </a:solidFill>
                </a:endParaRPr>
              </a:p>
            </p:txBody>
          </p:sp>
          <p:cxnSp>
            <p:nvCxnSpPr>
              <p:cNvPr id="331" name="Straight Connector 203"/>
              <p:cNvCxnSpPr/>
              <p:nvPr/>
            </p:nvCxnSpPr>
            <p:spPr bwMode="auto">
              <a:xfrm rot="5400000" flipH="1" flipV="1">
                <a:off x="716477" y="1954738"/>
                <a:ext cx="417408" cy="652"/>
              </a:xfrm>
              <a:prstGeom prst="line">
                <a:avLst/>
              </a:prstGeom>
              <a:solidFill>
                <a:srgbClr val="C0C0C0"/>
              </a:solidFill>
              <a:ln w="19050" cap="flat" cmpd="sng" algn="ctr">
                <a:solidFill>
                  <a:schemeClr val="accent6"/>
                </a:solidFill>
                <a:prstDash val="solid"/>
                <a:round/>
                <a:headEnd type="none" w="med" len="med"/>
                <a:tailEnd type="none" w="med" len="med"/>
              </a:ln>
              <a:effectLst/>
            </p:spPr>
          </p:cxnSp>
          <p:cxnSp>
            <p:nvCxnSpPr>
              <p:cNvPr id="332" name="Straight Connector 204"/>
              <p:cNvCxnSpPr/>
              <p:nvPr/>
            </p:nvCxnSpPr>
            <p:spPr bwMode="auto">
              <a:xfrm flipH="1">
                <a:off x="926901" y="2154947"/>
                <a:ext cx="515519" cy="1"/>
              </a:xfrm>
              <a:prstGeom prst="line">
                <a:avLst/>
              </a:prstGeom>
              <a:solidFill>
                <a:srgbClr val="C0C0C0"/>
              </a:solidFill>
              <a:ln w="19050" cap="flat" cmpd="sng" algn="ctr">
                <a:solidFill>
                  <a:schemeClr val="accent6"/>
                </a:solidFill>
                <a:prstDash val="solid"/>
                <a:round/>
                <a:headEnd type="none" w="med" len="med"/>
                <a:tailEnd type="none" w="med" len="med"/>
              </a:ln>
              <a:effectLst/>
            </p:spPr>
          </p:cxnSp>
          <p:sp>
            <p:nvSpPr>
              <p:cNvPr id="333" name="Text Box 77"/>
              <p:cNvSpPr txBox="1">
                <a:spLocks noChangeArrowheads="1"/>
              </p:cNvSpPr>
              <p:nvPr/>
            </p:nvSpPr>
            <p:spPr bwMode="auto">
              <a:xfrm>
                <a:off x="789744" y="1676400"/>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V</a:t>
                </a:r>
              </a:p>
            </p:txBody>
          </p:sp>
          <p:sp>
            <p:nvSpPr>
              <p:cNvPr id="334" name="Text Box 77"/>
              <p:cNvSpPr txBox="1">
                <a:spLocks noChangeArrowheads="1"/>
              </p:cNvSpPr>
              <p:nvPr/>
            </p:nvSpPr>
            <p:spPr bwMode="auto">
              <a:xfrm>
                <a:off x="1463280" y="2178108"/>
                <a:ext cx="102381" cy="115503"/>
              </a:xfrm>
              <a:prstGeom prst="rect">
                <a:avLst/>
              </a:prstGeom>
              <a:noFill/>
              <a:ln w="9525" algn="ctr">
                <a:noFill/>
                <a:miter lim="800000"/>
                <a:headEnd/>
                <a:tailEnd/>
              </a:ln>
            </p:spPr>
            <p:txBody>
              <a:bodyPr wrap="square" lIns="0" tIns="0" rIns="0" bIns="0">
                <a:spAutoFit/>
              </a:bodyPr>
              <a:lstStyle/>
              <a:p>
                <a:pPr defTabSz="685800">
                  <a:spcBef>
                    <a:spcPct val="50000"/>
                  </a:spcBef>
                </a:pPr>
                <a:r>
                  <a:rPr lang="en-US" sz="563" b="1" kern="0">
                    <a:solidFill>
                      <a:srgbClr val="9C913E">
                        <a:lumMod val="40000"/>
                        <a:lumOff val="60000"/>
                      </a:srgbClr>
                    </a:solidFill>
                    <a:latin typeface="Verdana" pitchFamily="34" charset="0"/>
                    <a:ea typeface="Verdana" pitchFamily="34" charset="0"/>
                    <a:cs typeface="Verdana" pitchFamily="34" charset="0"/>
                  </a:rPr>
                  <a:t>I</a:t>
                </a:r>
              </a:p>
            </p:txBody>
          </p:sp>
          <p:grpSp>
            <p:nvGrpSpPr>
              <p:cNvPr id="335" name="Group 22"/>
              <p:cNvGrpSpPr/>
              <p:nvPr/>
            </p:nvGrpSpPr>
            <p:grpSpPr>
              <a:xfrm>
                <a:off x="658057" y="1752600"/>
                <a:ext cx="919280" cy="609600"/>
                <a:chOff x="658057" y="1752600"/>
                <a:chExt cx="919280" cy="609600"/>
              </a:xfrm>
            </p:grpSpPr>
            <p:sp>
              <p:nvSpPr>
                <p:cNvPr id="336" name="Rectangle 140"/>
                <p:cNvSpPr/>
                <p:nvPr/>
              </p:nvSpPr>
              <p:spPr>
                <a:xfrm>
                  <a:off x="658057" y="1752600"/>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788" kern="0">
                      <a:solidFill>
                        <a:prstClr val="white">
                          <a:lumMod val="50000"/>
                        </a:prstClr>
                      </a:solidFill>
                    </a:rPr>
                    <a:t>0</a:t>
                  </a:r>
                  <a:endParaRPr lang="en-US" sz="1350" kern="0">
                    <a:solidFill>
                      <a:prstClr val="white">
                        <a:lumMod val="50000"/>
                      </a:prstClr>
                    </a:solidFill>
                  </a:endParaRPr>
                </a:p>
              </p:txBody>
            </p:sp>
            <p:sp>
              <p:nvSpPr>
                <p:cNvPr id="337" name="Rectangle 141"/>
                <p:cNvSpPr/>
                <p:nvPr/>
              </p:nvSpPr>
              <p:spPr>
                <a:xfrm>
                  <a:off x="1168594" y="2115133"/>
                  <a:ext cx="408743" cy="2470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de-DE" sz="788" kern="0">
                      <a:solidFill>
                        <a:prstClr val="white">
                          <a:lumMod val="50000"/>
                        </a:prstClr>
                      </a:solidFill>
                    </a:rPr>
                    <a:t>0</a:t>
                  </a:r>
                  <a:endParaRPr lang="en-US" sz="1350" kern="0">
                    <a:solidFill>
                      <a:prstClr val="white">
                        <a:lumMod val="50000"/>
                      </a:prstClr>
                    </a:solidFill>
                  </a:endParaRPr>
                </a:p>
              </p:txBody>
            </p:sp>
          </p:grpSp>
        </p:grpSp>
      </p:grpSp>
      <p:cxnSp>
        <p:nvCxnSpPr>
          <p:cNvPr id="132" name="Straight Connector 201"/>
          <p:cNvCxnSpPr/>
          <p:nvPr/>
        </p:nvCxnSpPr>
        <p:spPr bwMode="auto">
          <a:xfrm flipV="1">
            <a:off x="2114550" y="2227094"/>
            <a:ext cx="0" cy="230357"/>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33" name="Straight Connector 209"/>
          <p:cNvCxnSpPr/>
          <p:nvPr/>
        </p:nvCxnSpPr>
        <p:spPr bwMode="auto">
          <a:xfrm flipH="1">
            <a:off x="1843893" y="2268855"/>
            <a:ext cx="309853" cy="0"/>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36" name="Straight Connector 201"/>
          <p:cNvCxnSpPr/>
          <p:nvPr/>
        </p:nvCxnSpPr>
        <p:spPr bwMode="auto">
          <a:xfrm flipV="1">
            <a:off x="2119316" y="3141494"/>
            <a:ext cx="0" cy="230357"/>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37" name="Straight Connector 209"/>
          <p:cNvCxnSpPr/>
          <p:nvPr/>
        </p:nvCxnSpPr>
        <p:spPr bwMode="auto">
          <a:xfrm flipH="1">
            <a:off x="1848659" y="3183255"/>
            <a:ext cx="309853" cy="0"/>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61" name="Straight Connector 201"/>
          <p:cNvCxnSpPr/>
          <p:nvPr/>
        </p:nvCxnSpPr>
        <p:spPr bwMode="auto">
          <a:xfrm flipV="1">
            <a:off x="2099459" y="4466494"/>
            <a:ext cx="0" cy="230357"/>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62" name="Straight Connector 209"/>
          <p:cNvCxnSpPr/>
          <p:nvPr/>
        </p:nvCxnSpPr>
        <p:spPr bwMode="auto">
          <a:xfrm flipH="1">
            <a:off x="1837594" y="4499462"/>
            <a:ext cx="309853" cy="0"/>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63" name="Straight Connector 201"/>
          <p:cNvCxnSpPr/>
          <p:nvPr/>
        </p:nvCxnSpPr>
        <p:spPr bwMode="auto">
          <a:xfrm flipV="1">
            <a:off x="2099459" y="5380894"/>
            <a:ext cx="0" cy="230357"/>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cxnSp>
        <p:nvCxnSpPr>
          <p:cNvPr id="164" name="Straight Connector 209"/>
          <p:cNvCxnSpPr/>
          <p:nvPr/>
        </p:nvCxnSpPr>
        <p:spPr bwMode="auto">
          <a:xfrm flipH="1">
            <a:off x="1841991" y="5413862"/>
            <a:ext cx="309853" cy="0"/>
          </a:xfrm>
          <a:prstGeom prst="line">
            <a:avLst/>
          </a:prstGeom>
          <a:solidFill>
            <a:srgbClr val="C0C0C0"/>
          </a:solidFill>
          <a:ln w="9525" cap="flat" cmpd="sng" algn="ctr">
            <a:solidFill>
              <a:schemeClr val="accent5">
                <a:lumMod val="60000"/>
                <a:lumOff val="40000"/>
              </a:schemeClr>
            </a:solidFill>
            <a:prstDash val="sysDot"/>
            <a:round/>
            <a:headEnd type="none" w="med" len="med"/>
            <a:tailEnd type="none" w="med" len="med"/>
          </a:ln>
          <a:effectLst/>
        </p:spPr>
      </p:cxnSp>
      <p:pic>
        <p:nvPicPr>
          <p:cNvPr id="1026" name="LC_ROW"/>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74344" y="1885951"/>
            <a:ext cx="755006" cy="1095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p:nvSpPr>
        <p:spPr>
          <a:xfrm>
            <a:off x="6402049" y="2183652"/>
            <a:ext cx="913151" cy="307179"/>
          </a:xfrm>
          <a:prstGeom prst="rect">
            <a:avLst/>
          </a:prstGeom>
          <a:gradFill flip="none" rotWithShape="1">
            <a:gsLst>
              <a:gs pos="0">
                <a:schemeClr val="bg1">
                  <a:alpha val="0"/>
                </a:schemeClr>
              </a:gs>
              <a:gs pos="42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kern="0">
              <a:solidFill>
                <a:prstClr val="white"/>
              </a:solidFill>
            </a:endParaRPr>
          </a:p>
        </p:txBody>
      </p:sp>
      <p:sp>
        <p:nvSpPr>
          <p:cNvPr id="152" name="LC_EN"/>
          <p:cNvSpPr txBox="1"/>
          <p:nvPr/>
        </p:nvSpPr>
        <p:spPr>
          <a:xfrm>
            <a:off x="3337560" y="3093096"/>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153" name="LC_EN"/>
          <p:cNvSpPr txBox="1"/>
          <p:nvPr/>
        </p:nvSpPr>
        <p:spPr>
          <a:xfrm>
            <a:off x="3342759" y="2190990"/>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155" name="Rectangle 154"/>
          <p:cNvSpPr/>
          <p:nvPr/>
        </p:nvSpPr>
        <p:spPr>
          <a:xfrm>
            <a:off x="2990977" y="2390864"/>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9</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56" name="Rectangle 155"/>
          <p:cNvSpPr/>
          <p:nvPr/>
        </p:nvSpPr>
        <p:spPr>
          <a:xfrm>
            <a:off x="2996808" y="4301525"/>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31</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57" name="Rectangle 156"/>
          <p:cNvSpPr/>
          <p:nvPr/>
        </p:nvSpPr>
        <p:spPr>
          <a:xfrm>
            <a:off x="2994549" y="4631417"/>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9</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60" name="Rectangle 159"/>
          <p:cNvSpPr/>
          <p:nvPr/>
        </p:nvSpPr>
        <p:spPr>
          <a:xfrm>
            <a:off x="2995486" y="5193685"/>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31</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67" name="Rectangle 166"/>
          <p:cNvSpPr/>
          <p:nvPr/>
        </p:nvSpPr>
        <p:spPr>
          <a:xfrm>
            <a:off x="2993227" y="5523577"/>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9</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70" name="Text Box 91"/>
          <p:cNvSpPr txBox="1">
            <a:spLocks noChangeArrowheads="1"/>
          </p:cNvSpPr>
          <p:nvPr/>
        </p:nvSpPr>
        <p:spPr bwMode="auto">
          <a:xfrm>
            <a:off x="6152502" y="2127290"/>
            <a:ext cx="419749" cy="438582"/>
          </a:xfrm>
          <a:prstGeom prst="rect">
            <a:avLst/>
          </a:prstGeom>
          <a:noFill/>
          <a:ln w="9525" algn="ctr">
            <a:noFill/>
            <a:miter lim="800000"/>
            <a:headEnd/>
            <a:tailEnd/>
          </a:ln>
        </p:spPr>
        <p:txBody>
          <a:bodyPr>
            <a:spAutoFit/>
          </a:bodyPr>
          <a:lstStyle/>
          <a:p>
            <a:pPr algn="ctr" defTabSz="685800">
              <a:spcBef>
                <a:spcPct val="50000"/>
              </a:spcBef>
            </a:pPr>
            <a:r>
              <a:rPr lang="en-US" sz="2250" kern="0">
                <a:solidFill>
                  <a:srgbClr val="333333"/>
                </a:solidFill>
                <a:latin typeface="Arial"/>
                <a:cs typeface="Arial"/>
              </a:rPr>
              <a:t>~</a:t>
            </a:r>
          </a:p>
        </p:txBody>
      </p:sp>
      <p:sp>
        <p:nvSpPr>
          <p:cNvPr id="172" name="Rectangle 171"/>
          <p:cNvSpPr/>
          <p:nvPr/>
        </p:nvSpPr>
        <p:spPr>
          <a:xfrm>
            <a:off x="4972051" y="2494797"/>
            <a:ext cx="534049" cy="228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77500" lnSpcReduction="20000"/>
          </a:bodyPr>
          <a:lstStyle/>
          <a:p>
            <a:pPr algn="ctr" defTabSz="685800"/>
            <a:r>
              <a:rPr lang="en-US" sz="1725" b="1" kern="0">
                <a:solidFill>
                  <a:srgbClr val="6C6C6C"/>
                </a:solidFill>
              </a:rPr>
              <a:t>350V</a:t>
            </a:r>
          </a:p>
          <a:p>
            <a:pPr defTabSz="685800"/>
            <a:endParaRPr lang="en-US" sz="825" b="1" kern="0">
              <a:solidFill>
                <a:srgbClr val="CE1126"/>
              </a:solidFill>
            </a:endParaRPr>
          </a:p>
        </p:txBody>
      </p:sp>
      <p:sp>
        <p:nvSpPr>
          <p:cNvPr id="173" name="Text Box 91"/>
          <p:cNvSpPr txBox="1">
            <a:spLocks noChangeArrowheads="1"/>
          </p:cNvSpPr>
          <p:nvPr/>
        </p:nvSpPr>
        <p:spPr bwMode="auto">
          <a:xfrm>
            <a:off x="5029201" y="2170884"/>
            <a:ext cx="419749" cy="369332"/>
          </a:xfrm>
          <a:prstGeom prst="rect">
            <a:avLst/>
          </a:prstGeom>
          <a:noFill/>
          <a:ln w="9525" algn="ctr">
            <a:noFill/>
            <a:miter lim="800000"/>
            <a:headEnd/>
            <a:tailEnd/>
          </a:ln>
        </p:spPr>
        <p:txBody>
          <a:bodyPr>
            <a:spAutoFit/>
          </a:bodyPr>
          <a:lstStyle/>
          <a:p>
            <a:pPr algn="ctr" defTabSz="685800">
              <a:spcBef>
                <a:spcPct val="50000"/>
              </a:spcBef>
            </a:pPr>
            <a:r>
              <a:rPr lang="en-US" kern="0">
                <a:solidFill>
                  <a:srgbClr val="333333"/>
                </a:solidFill>
                <a:latin typeface="Arial"/>
                <a:cs typeface="Arial"/>
              </a:rPr>
              <a:t>=</a:t>
            </a:r>
            <a:endParaRPr lang="en-US" sz="2250" kern="0">
              <a:solidFill>
                <a:srgbClr val="333333"/>
              </a:solidFill>
              <a:latin typeface="Arial"/>
              <a:cs typeface="Arial"/>
            </a:endParaRPr>
          </a:p>
        </p:txBody>
      </p:sp>
      <p:cxnSp>
        <p:nvCxnSpPr>
          <p:cNvPr id="175" name="Straight Connector 174"/>
          <p:cNvCxnSpPr/>
          <p:nvPr/>
        </p:nvCxnSpPr>
        <p:spPr>
          <a:xfrm>
            <a:off x="5029200" y="2654626"/>
            <a:ext cx="413721"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49" name="תמונה 144"/>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contrast="99000"/>
                    </a14:imgEffect>
                  </a14:imgLayer>
                </a14:imgProps>
              </a:ext>
              <a:ext uri="{28A0092B-C50C-407E-A947-70E740481C1C}">
                <a14:useLocalDpi xmlns:a14="http://schemas.microsoft.com/office/drawing/2010/main"/>
              </a:ext>
            </a:extLst>
          </a:blip>
          <a:stretch>
            <a:fillRect/>
          </a:stretch>
        </p:blipFill>
        <p:spPr>
          <a:xfrm>
            <a:off x="2248827" y="3260400"/>
            <a:ext cx="1209560" cy="604780"/>
          </a:xfrm>
          <a:prstGeom prst="rect">
            <a:avLst/>
          </a:prstGeom>
        </p:spPr>
      </p:pic>
      <p:sp>
        <p:nvSpPr>
          <p:cNvPr id="142" name="LC_EN"/>
          <p:cNvSpPr/>
          <p:nvPr/>
        </p:nvSpPr>
        <p:spPr>
          <a:xfrm>
            <a:off x="2840867" y="1646802"/>
            <a:ext cx="1281120" cy="323165"/>
          </a:xfrm>
          <a:prstGeom prst="rect">
            <a:avLst/>
          </a:prstGeom>
        </p:spPr>
        <p:txBody>
          <a:bodyPr wrap="none">
            <a:spAutoFit/>
          </a:bodyPr>
          <a:lstStyle/>
          <a:p>
            <a:pPr algn="r" defTabSz="685800"/>
            <a:r>
              <a:rPr lang="en-US" sz="1500" kern="0">
                <a:solidFill>
                  <a:srgbClr val="6C6C6C"/>
                </a:solidFill>
                <a:cs typeface="Arial" charset="0"/>
              </a:rPr>
              <a:t>10x Optimizer</a:t>
            </a:r>
            <a:endParaRPr lang="en-US" sz="1500" b="1" kern="0">
              <a:solidFill>
                <a:srgbClr val="6C6C6C"/>
              </a:solidFill>
              <a:cs typeface="Arial" charset="0"/>
            </a:endParaRPr>
          </a:p>
        </p:txBody>
      </p:sp>
      <p:sp>
        <p:nvSpPr>
          <p:cNvPr id="143" name="Rectangle 142"/>
          <p:cNvSpPr/>
          <p:nvPr/>
        </p:nvSpPr>
        <p:spPr>
          <a:xfrm>
            <a:off x="4930991" y="2056595"/>
            <a:ext cx="648072" cy="2287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25000" lnSpcReduction="20000"/>
          </a:bodyPr>
          <a:lstStyle/>
          <a:p>
            <a:pPr algn="ctr" defTabSz="685800"/>
            <a:r>
              <a:rPr lang="en-US" sz="4800" b="1" kern="0">
                <a:solidFill>
                  <a:srgbClr val="CE1126"/>
                </a:solidFill>
              </a:rPr>
              <a:t>2520W</a:t>
            </a:r>
            <a:endParaRPr lang="en-US" sz="4200" b="1" kern="0">
              <a:solidFill>
                <a:srgbClr val="CE1126"/>
              </a:solidFill>
            </a:endParaRPr>
          </a:p>
          <a:p>
            <a:pPr defTabSz="685800"/>
            <a:endParaRPr lang="en-US" sz="825" b="1" kern="0">
              <a:solidFill>
                <a:srgbClr val="CE1126"/>
              </a:solidFill>
            </a:endParaRPr>
          </a:p>
        </p:txBody>
      </p:sp>
      <p:sp>
        <p:nvSpPr>
          <p:cNvPr id="144" name="Rounded Rectangular Callout 143"/>
          <p:cNvSpPr/>
          <p:nvPr/>
        </p:nvSpPr>
        <p:spPr>
          <a:xfrm>
            <a:off x="4909034" y="4340225"/>
            <a:ext cx="1925092" cy="600251"/>
          </a:xfrm>
          <a:prstGeom prst="wedgeRoundRectCallout">
            <a:avLst>
              <a:gd name="adj1" fmla="val -92687"/>
              <a:gd name="adj2" fmla="val 68215"/>
              <a:gd name="adj3" fmla="val 16667"/>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350" kern="0">
                <a:solidFill>
                  <a:srgbClr val="CE1126"/>
                </a:solidFill>
              </a:rPr>
              <a:t>2520W</a:t>
            </a:r>
            <a:r>
              <a:rPr lang="de-DE" sz="1350" kern="0">
                <a:solidFill>
                  <a:srgbClr val="6C6C6C"/>
                </a:solidFill>
              </a:rPr>
              <a:t> / 350V = </a:t>
            </a:r>
            <a:r>
              <a:rPr lang="de-DE" sz="1350" b="1" kern="0">
                <a:solidFill>
                  <a:srgbClr val="CE1126"/>
                </a:solidFill>
              </a:rPr>
              <a:t>7.2A</a:t>
            </a:r>
            <a:endParaRPr lang="en-US" sz="1350" b="1" kern="0">
              <a:solidFill>
                <a:srgbClr val="CE1126"/>
              </a:solidFill>
            </a:endParaRPr>
          </a:p>
        </p:txBody>
      </p:sp>
      <p:sp>
        <p:nvSpPr>
          <p:cNvPr id="145" name="Rounded Rectangular Callout 144"/>
          <p:cNvSpPr/>
          <p:nvPr/>
        </p:nvSpPr>
        <p:spPr>
          <a:xfrm>
            <a:off x="5769107" y="1634103"/>
            <a:ext cx="963134" cy="525742"/>
          </a:xfrm>
          <a:prstGeom prst="wedgeRoundRectCallout">
            <a:avLst>
              <a:gd name="adj1" fmla="val -83841"/>
              <a:gd name="adj2" fmla="val 122342"/>
              <a:gd name="adj3" fmla="val 16667"/>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050" kern="0">
                <a:solidFill>
                  <a:srgbClr val="6C6C6C"/>
                </a:solidFill>
              </a:rPr>
              <a:t>  </a:t>
            </a:r>
            <a:r>
              <a:rPr lang="de-DE" sz="900" kern="0">
                <a:solidFill>
                  <a:srgbClr val="6C6C6C"/>
                </a:solidFill>
              </a:rPr>
              <a:t> </a:t>
            </a:r>
            <a:r>
              <a:rPr lang="de-DE" sz="1050" kern="0">
                <a:solidFill>
                  <a:srgbClr val="6C6C6C"/>
                </a:solidFill>
              </a:rPr>
              <a:t>9x38.9V</a:t>
            </a:r>
            <a:br>
              <a:rPr lang="de-DE" sz="1050" kern="0">
                <a:solidFill>
                  <a:srgbClr val="6C6C6C"/>
                </a:solidFill>
              </a:rPr>
            </a:br>
            <a:r>
              <a:rPr lang="de-DE" sz="1050" kern="0">
                <a:solidFill>
                  <a:srgbClr val="6C6C6C"/>
                </a:solidFill>
              </a:rPr>
              <a:t>= 350V</a:t>
            </a:r>
            <a:endParaRPr lang="en-US" sz="1050" b="1" kern="0">
              <a:solidFill>
                <a:srgbClr val="6C6C6C"/>
              </a:solidFill>
            </a:endParaRPr>
          </a:p>
        </p:txBody>
      </p:sp>
      <p:sp>
        <p:nvSpPr>
          <p:cNvPr id="13" name="LC_EN-ROW"/>
          <p:cNvSpPr>
            <a:spLocks noGrp="1"/>
          </p:cNvSpPr>
          <p:nvPr>
            <p:ph type="title"/>
          </p:nvPr>
        </p:nvSpPr>
        <p:spPr/>
        <p:txBody>
          <a:bodyPr/>
          <a:lstStyle/>
          <a:p>
            <a:r>
              <a:rPr lang="en-US"/>
              <a:t> SolarEdge System – Dead Module</a:t>
            </a:r>
          </a:p>
        </p:txBody>
      </p:sp>
      <p:sp>
        <p:nvSpPr>
          <p:cNvPr id="146" name="Rounded Rectangular Callout 145"/>
          <p:cNvSpPr/>
          <p:nvPr/>
        </p:nvSpPr>
        <p:spPr>
          <a:xfrm>
            <a:off x="4214616" y="5641888"/>
            <a:ext cx="1486807" cy="315656"/>
          </a:xfrm>
          <a:prstGeom prst="wedgeRoundRectCallout">
            <a:avLst>
              <a:gd name="adj1" fmla="val -52091"/>
              <a:gd name="adj2" fmla="val -98769"/>
              <a:gd name="adj3" fmla="val 16667"/>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050" kern="0">
                <a:solidFill>
                  <a:srgbClr val="6C6C6C"/>
                </a:solidFill>
              </a:rPr>
              <a:t>280W / 7.2A = </a:t>
            </a:r>
            <a:r>
              <a:rPr lang="de-DE" sz="1050" b="1" kern="0">
                <a:solidFill>
                  <a:srgbClr val="6C6C6C"/>
                </a:solidFill>
              </a:rPr>
              <a:t>38.9V</a:t>
            </a:r>
            <a:endParaRPr lang="en-US" sz="1050" b="1" kern="0">
              <a:solidFill>
                <a:srgbClr val="6C6C6C"/>
              </a:solidFill>
            </a:endParaRPr>
          </a:p>
        </p:txBody>
      </p:sp>
      <p:cxnSp>
        <p:nvCxnSpPr>
          <p:cNvPr id="159" name="Straight Connector 158"/>
          <p:cNvCxnSpPr/>
          <p:nvPr/>
        </p:nvCxnSpPr>
        <p:spPr>
          <a:xfrm>
            <a:off x="5239075" y="2655689"/>
            <a:ext cx="0" cy="83974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5239074" y="3492333"/>
            <a:ext cx="1058856"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8" name="LC_ROW"/>
          <p:cNvSpPr/>
          <p:nvPr/>
        </p:nvSpPr>
        <p:spPr>
          <a:xfrm>
            <a:off x="6095352" y="2503012"/>
            <a:ext cx="534049" cy="2287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77500" lnSpcReduction="20000"/>
          </a:bodyPr>
          <a:lstStyle/>
          <a:p>
            <a:pPr algn="ctr" defTabSz="685800"/>
            <a:r>
              <a:rPr lang="en-US" sz="1725" b="1" kern="0">
                <a:solidFill>
                  <a:srgbClr val="6C6C6C"/>
                </a:solidFill>
              </a:rPr>
              <a:t>230V</a:t>
            </a:r>
          </a:p>
          <a:p>
            <a:pPr algn="ctr" defTabSz="685800"/>
            <a:endParaRPr lang="en-US" sz="825" b="1" kern="0">
              <a:solidFill>
                <a:srgbClr val="CE1126"/>
              </a:solidFill>
            </a:endParaRPr>
          </a:p>
        </p:txBody>
      </p:sp>
      <p:sp>
        <p:nvSpPr>
          <p:cNvPr id="154" name="SlideID"/>
          <p:cNvSpPr/>
          <p:nvPr/>
        </p:nvSpPr>
        <p:spPr>
          <a:xfrm>
            <a:off x="1143000" y="-344574"/>
            <a:ext cx="6858000" cy="25132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685800"/>
            <a:r>
              <a:rPr lang="de-DE" sz="1350">
                <a:solidFill>
                  <a:srgbClr val="404040"/>
                </a:solidFill>
              </a:rPr>
              <a:t>Concept_4</a:t>
            </a:r>
            <a:endParaRPr lang="en-US" sz="1350">
              <a:solidFill>
                <a:srgbClr val="404040"/>
              </a:solidFill>
            </a:endParaRPr>
          </a:p>
        </p:txBody>
      </p:sp>
      <p:sp>
        <p:nvSpPr>
          <p:cNvPr id="158" name="LC_EN"/>
          <p:cNvSpPr/>
          <p:nvPr/>
        </p:nvSpPr>
        <p:spPr>
          <a:xfrm>
            <a:off x="5218508" y="3182463"/>
            <a:ext cx="1768446" cy="2079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rmAutofit fontScale="25000" lnSpcReduction="20000"/>
          </a:bodyPr>
          <a:lstStyle/>
          <a:p>
            <a:pPr defTabSz="685800"/>
            <a:r>
              <a:rPr lang="en-US" sz="4500" b="1" kern="0" dirty="0">
                <a:solidFill>
                  <a:srgbClr val="6C6C6C"/>
                </a:solidFill>
              </a:rPr>
              <a:t>Fast DC </a:t>
            </a:r>
            <a:r>
              <a:rPr lang="en-US" sz="4500" b="1" kern="0" dirty="0" err="1">
                <a:solidFill>
                  <a:srgbClr val="6C6C6C"/>
                </a:solidFill>
              </a:rPr>
              <a:t>Inngangsspenning</a:t>
            </a:r>
            <a:endParaRPr lang="en-US" sz="4500" b="1" kern="0" dirty="0">
              <a:solidFill>
                <a:srgbClr val="6C6C6C"/>
              </a:solidFill>
            </a:endParaRPr>
          </a:p>
        </p:txBody>
      </p:sp>
    </p:spTree>
    <p:extLst>
      <p:ext uri="{BB962C8B-B14F-4D97-AF65-F5344CB8AC3E}">
        <p14:creationId xmlns:p14="http://schemas.microsoft.com/office/powerpoint/2010/main" val="11122509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p:cNvSpPr/>
          <p:nvPr/>
        </p:nvSpPr>
        <p:spPr>
          <a:xfrm>
            <a:off x="3419872" y="1052736"/>
            <a:ext cx="1822935" cy="369332"/>
          </a:xfrm>
          <a:prstGeom prst="rect">
            <a:avLst/>
          </a:prstGeom>
        </p:spPr>
        <p:txBody>
          <a:bodyPr wrap="none">
            <a:spAutoFit/>
          </a:bodyPr>
          <a:lstStyle/>
          <a:p>
            <a:r>
              <a:rPr lang="nb-NO" b="1" dirty="0">
                <a:latin typeface="HelveticaNeueLT Com 55 Roman" panose="020B0604020202020204" pitchFamily="34" charset="0"/>
              </a:rPr>
              <a:t>HVEM  ER  STS</a:t>
            </a:r>
          </a:p>
        </p:txBody>
      </p:sp>
      <p:sp>
        <p:nvSpPr>
          <p:cNvPr id="5" name="Rektangel 4"/>
          <p:cNvSpPr/>
          <p:nvPr/>
        </p:nvSpPr>
        <p:spPr>
          <a:xfrm>
            <a:off x="467544" y="1340768"/>
            <a:ext cx="8280920" cy="3139321"/>
          </a:xfrm>
          <a:prstGeom prst="rect">
            <a:avLst/>
          </a:prstGeom>
        </p:spPr>
        <p:txBody>
          <a:bodyPr wrap="square">
            <a:spAutoFit/>
          </a:bodyPr>
          <a:lstStyle/>
          <a:p>
            <a:r>
              <a:rPr lang="nb-NO" dirty="0">
                <a:solidFill>
                  <a:srgbClr val="000000"/>
                </a:solidFill>
                <a:latin typeface="Helvetica Neue LT Com"/>
              </a:rPr>
              <a:t>STS Solar Technologies Scandinavia er ett lite selskap med ett stort kontakt-nettverk. Både i Norge, mot den profesjonelle </a:t>
            </a:r>
            <a:r>
              <a:rPr lang="nb-NO" dirty="0" err="1">
                <a:solidFill>
                  <a:srgbClr val="000000"/>
                </a:solidFill>
                <a:latin typeface="Helvetica Neue LT Com"/>
              </a:rPr>
              <a:t>byggebransjen</a:t>
            </a:r>
            <a:r>
              <a:rPr lang="nb-NO" dirty="0">
                <a:solidFill>
                  <a:srgbClr val="000000"/>
                </a:solidFill>
                <a:latin typeface="Helvetica Neue LT Com"/>
              </a:rPr>
              <a:t> samt internasjonalt mot utenlandske produsenter.</a:t>
            </a:r>
          </a:p>
          <a:p>
            <a:endParaRPr lang="nb-NO" b="0" i="0" u="none" strike="noStrike" baseline="0" dirty="0">
              <a:solidFill>
                <a:srgbClr val="000000"/>
              </a:solidFill>
              <a:latin typeface="Helvetica Neue LT Com"/>
            </a:endParaRPr>
          </a:p>
          <a:p>
            <a:r>
              <a:rPr lang="nb-NO" b="0" i="0" u="none" strike="noStrike" baseline="0" dirty="0">
                <a:solidFill>
                  <a:srgbClr val="000000"/>
                </a:solidFill>
                <a:latin typeface="Helvetica Neue LT Com"/>
              </a:rPr>
              <a:t>STS Solar Technologies Scandinavia AS ble opprettet I 2015 for å hjelpe det norske solcelle markedet og profesjonalisere seg. Gjennom ett utstrakt nettverk internasjonalt og en veldig god forståelse for det norske proffmarkedet skal STS gjøre montering av ett solcelleanlegg til en hverdags jobb for proffene. Vi skal samtidig bistå konsulenter, arkitekter, utbyggere og entreprenører om å finne den beste løsningen, nettopp for deres prosjekt. </a:t>
            </a:r>
          </a:p>
          <a:p>
            <a:endParaRPr lang="nb-NO" b="0" i="0" u="none" strike="noStrike" baseline="0" dirty="0">
              <a:solidFill>
                <a:srgbClr val="000000"/>
              </a:solidFill>
              <a:latin typeface="Helvetica Neue LT Com"/>
            </a:endParaRPr>
          </a:p>
        </p:txBody>
      </p:sp>
      <p:sp>
        <p:nvSpPr>
          <p:cNvPr id="2" name="TekstSylinder 1"/>
          <p:cNvSpPr txBox="1"/>
          <p:nvPr/>
        </p:nvSpPr>
        <p:spPr>
          <a:xfrm>
            <a:off x="101907" y="5077053"/>
            <a:ext cx="3076483" cy="923330"/>
          </a:xfrm>
          <a:prstGeom prst="rect">
            <a:avLst/>
          </a:prstGeom>
          <a:noFill/>
        </p:spPr>
        <p:txBody>
          <a:bodyPr wrap="none" rtlCol="0">
            <a:spAutoFit/>
          </a:bodyPr>
          <a:lstStyle/>
          <a:p>
            <a:pPr marL="742950" lvl="1" indent="-285750">
              <a:buFont typeface="Arial" panose="020B0604020202020204" pitchFamily="34" charset="0"/>
              <a:buChar char="•"/>
            </a:pPr>
            <a:r>
              <a:rPr lang="nb-NO" dirty="0">
                <a:solidFill>
                  <a:srgbClr val="000000"/>
                </a:solidFill>
                <a:latin typeface="Helvetica Neue LT Com"/>
              </a:rPr>
              <a:t>Kursing</a:t>
            </a:r>
          </a:p>
          <a:p>
            <a:pPr marL="742950" lvl="1" indent="-285750">
              <a:buFont typeface="Arial" panose="020B0604020202020204" pitchFamily="34" charset="0"/>
              <a:buChar char="•"/>
            </a:pPr>
            <a:r>
              <a:rPr lang="nb-NO" dirty="0">
                <a:solidFill>
                  <a:srgbClr val="000000"/>
                </a:solidFill>
                <a:latin typeface="Helvetica Neue LT Com"/>
              </a:rPr>
              <a:t>Produsent </a:t>
            </a:r>
            <a:r>
              <a:rPr lang="nb-NO" dirty="0" err="1">
                <a:solidFill>
                  <a:srgbClr val="000000"/>
                </a:solidFill>
                <a:latin typeface="Helvetica Neue LT Com"/>
              </a:rPr>
              <a:t>reasearch</a:t>
            </a:r>
            <a:endParaRPr lang="nb-NO" dirty="0">
              <a:solidFill>
                <a:srgbClr val="000000"/>
              </a:solidFill>
              <a:latin typeface="Helvetica Neue LT Com"/>
            </a:endParaRPr>
          </a:p>
          <a:p>
            <a:endParaRPr lang="nb-NO" dirty="0"/>
          </a:p>
        </p:txBody>
      </p:sp>
      <p:sp>
        <p:nvSpPr>
          <p:cNvPr id="3" name="TekstSylinder 2"/>
          <p:cNvSpPr txBox="1"/>
          <p:nvPr/>
        </p:nvSpPr>
        <p:spPr>
          <a:xfrm>
            <a:off x="5242807" y="5077053"/>
            <a:ext cx="2460930" cy="923330"/>
          </a:xfrm>
          <a:prstGeom prst="rect">
            <a:avLst/>
          </a:prstGeom>
          <a:noFill/>
        </p:spPr>
        <p:txBody>
          <a:bodyPr wrap="none" rtlCol="0">
            <a:spAutoFit/>
          </a:bodyPr>
          <a:lstStyle/>
          <a:p>
            <a:pPr marL="285750" indent="-285750">
              <a:buFont typeface="Arial" panose="020B0604020202020204" pitchFamily="34" charset="0"/>
              <a:buChar char="•"/>
            </a:pPr>
            <a:r>
              <a:rPr lang="nb-NO" dirty="0">
                <a:solidFill>
                  <a:srgbClr val="000000"/>
                </a:solidFill>
                <a:latin typeface="Helvetica Neue LT Com"/>
              </a:rPr>
              <a:t>Enkel Prosjektering</a:t>
            </a:r>
          </a:p>
          <a:p>
            <a:pPr marL="285750" lvl="1" indent="-285750">
              <a:buFont typeface="Arial" panose="020B0604020202020204" pitchFamily="34" charset="0"/>
              <a:buChar char="•"/>
            </a:pPr>
            <a:r>
              <a:rPr lang="nb-NO" dirty="0">
                <a:solidFill>
                  <a:srgbClr val="000000"/>
                </a:solidFill>
                <a:latin typeface="Helvetica Neue LT Com"/>
              </a:rPr>
              <a:t>Service avdeling</a:t>
            </a:r>
          </a:p>
          <a:p>
            <a:endParaRPr lang="nb-NO" dirty="0"/>
          </a:p>
        </p:txBody>
      </p:sp>
      <p:sp>
        <p:nvSpPr>
          <p:cNvPr id="6" name="TekstSylinder 5"/>
          <p:cNvSpPr txBox="1"/>
          <p:nvPr/>
        </p:nvSpPr>
        <p:spPr>
          <a:xfrm>
            <a:off x="2809127" y="4467200"/>
            <a:ext cx="3044423" cy="369332"/>
          </a:xfrm>
          <a:prstGeom prst="rect">
            <a:avLst/>
          </a:prstGeom>
          <a:noFill/>
        </p:spPr>
        <p:txBody>
          <a:bodyPr wrap="none" rtlCol="0">
            <a:spAutoFit/>
          </a:bodyPr>
          <a:lstStyle/>
          <a:p>
            <a:r>
              <a:rPr lang="nb-NO" b="1" dirty="0">
                <a:solidFill>
                  <a:srgbClr val="000000"/>
                </a:solidFill>
                <a:latin typeface="Helvetica Neue LT Com"/>
              </a:rPr>
              <a:t>VIRKSOMHETSOMRÅDER</a:t>
            </a:r>
          </a:p>
        </p:txBody>
      </p:sp>
    </p:spTree>
    <p:extLst>
      <p:ext uri="{BB962C8B-B14F-4D97-AF65-F5344CB8AC3E}">
        <p14:creationId xmlns:p14="http://schemas.microsoft.com/office/powerpoint/2010/main" val="157226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1000"/>
                                        <p:tgtEl>
                                          <p:spTgt spid="6">
                                            <p:txEl>
                                              <p:pRg st="0" end="0"/>
                                            </p:txEl>
                                          </p:spTgt>
                                        </p:tgtEl>
                                      </p:cBhvr>
                                    </p:animEffect>
                                    <p:anim calcmode="lin" valueType="num">
                                      <p:cBhvr>
                                        <p:cTn id="29"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1" name="קבוצה 260"/>
          <p:cNvGrpSpPr/>
          <p:nvPr/>
        </p:nvGrpSpPr>
        <p:grpSpPr>
          <a:xfrm>
            <a:off x="2514601" y="1995201"/>
            <a:ext cx="538136" cy="3948400"/>
            <a:chOff x="1968743" y="1506471"/>
            <a:chExt cx="717515" cy="5264533"/>
          </a:xfrm>
        </p:grpSpPr>
        <p:pic>
          <p:nvPicPr>
            <p:cNvPr id="262"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1506471"/>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3"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27369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6"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44895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67" name="Picture 175" descr="solar_panel.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968743" y="5708760"/>
              <a:ext cx="717515" cy="1062244"/>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268" name="קבוצה 267"/>
            <p:cNvGrpSpPr/>
            <p:nvPr/>
          </p:nvGrpSpPr>
          <p:grpSpPr>
            <a:xfrm>
              <a:off x="2189197" y="1814919"/>
              <a:ext cx="276606" cy="335596"/>
              <a:chOff x="2452497" y="1810874"/>
              <a:chExt cx="276606" cy="335596"/>
            </a:xfrm>
          </p:grpSpPr>
          <p:sp>
            <p:nvSpPr>
              <p:cNvPr id="296" name="אליפסה 295"/>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7" name="Rectangle 21"/>
              <p:cNvSpPr/>
              <p:nvPr/>
            </p:nvSpPr>
            <p:spPr>
              <a:xfrm>
                <a:off x="2480320" y="1810874"/>
                <a:ext cx="228600" cy="335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1</a:t>
                </a:r>
              </a:p>
            </p:txBody>
          </p:sp>
        </p:grpSp>
        <p:grpSp>
          <p:nvGrpSpPr>
            <p:cNvPr id="269" name="קבוצה 268"/>
            <p:cNvGrpSpPr/>
            <p:nvPr/>
          </p:nvGrpSpPr>
          <p:grpSpPr>
            <a:xfrm>
              <a:off x="2064073" y="4813692"/>
              <a:ext cx="533400" cy="404916"/>
              <a:chOff x="2327373" y="1771682"/>
              <a:chExt cx="533400" cy="404916"/>
            </a:xfrm>
          </p:grpSpPr>
          <p:sp>
            <p:nvSpPr>
              <p:cNvPr id="294" name="אליפסה 293"/>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5" name="Rectangle 21"/>
              <p:cNvSpPr/>
              <p:nvPr/>
            </p:nvSpPr>
            <p:spPr>
              <a:xfrm>
                <a:off x="2327373" y="1771682"/>
                <a:ext cx="533400" cy="4049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9</a:t>
                </a:r>
              </a:p>
            </p:txBody>
          </p:sp>
        </p:grpSp>
        <p:grpSp>
          <p:nvGrpSpPr>
            <p:cNvPr id="270" name="קבוצה 269"/>
            <p:cNvGrpSpPr/>
            <p:nvPr/>
          </p:nvGrpSpPr>
          <p:grpSpPr>
            <a:xfrm>
              <a:off x="2098841" y="6085008"/>
              <a:ext cx="469238" cy="298685"/>
              <a:chOff x="2362141" y="1823798"/>
              <a:chExt cx="469238" cy="298685"/>
            </a:xfrm>
          </p:grpSpPr>
          <p:sp>
            <p:nvSpPr>
              <p:cNvPr id="292" name="אליפסה 291"/>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93" name="Rectangle 21"/>
              <p:cNvSpPr/>
              <p:nvPr/>
            </p:nvSpPr>
            <p:spPr>
              <a:xfrm>
                <a:off x="2362141" y="1823798"/>
                <a:ext cx="469238" cy="282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10</a:t>
                </a:r>
              </a:p>
            </p:txBody>
          </p:sp>
        </p:grpSp>
        <p:grpSp>
          <p:nvGrpSpPr>
            <p:cNvPr id="272" name="קבוצה 271"/>
            <p:cNvGrpSpPr/>
            <p:nvPr/>
          </p:nvGrpSpPr>
          <p:grpSpPr>
            <a:xfrm>
              <a:off x="2189197" y="3100284"/>
              <a:ext cx="276606" cy="335596"/>
              <a:chOff x="2452497" y="1810874"/>
              <a:chExt cx="276606" cy="335596"/>
            </a:xfrm>
          </p:grpSpPr>
          <p:sp>
            <p:nvSpPr>
              <p:cNvPr id="273" name="אליפסה 272"/>
              <p:cNvSpPr/>
              <p:nvPr/>
            </p:nvSpPr>
            <p:spPr>
              <a:xfrm>
                <a:off x="2452497" y="1845877"/>
                <a:ext cx="276606" cy="276606"/>
              </a:xfrm>
              <a:prstGeom prst="ellips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endParaRPr lang="he-IL" sz="1350" kern="0" err="1">
                  <a:solidFill>
                    <a:srgbClr val="404040">
                      <a:lumMod val="75000"/>
                      <a:lumOff val="25000"/>
                    </a:srgbClr>
                  </a:solidFill>
                </a:endParaRPr>
              </a:p>
            </p:txBody>
          </p:sp>
          <p:sp>
            <p:nvSpPr>
              <p:cNvPr id="274" name="Rectangle 21"/>
              <p:cNvSpPr/>
              <p:nvPr/>
            </p:nvSpPr>
            <p:spPr>
              <a:xfrm>
                <a:off x="2480320" y="1810874"/>
                <a:ext cx="228600" cy="335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r>
                  <a:rPr lang="en-US" sz="1050" b="1" kern="0">
                    <a:solidFill>
                      <a:prstClr val="white"/>
                    </a:solidFill>
                  </a:rPr>
                  <a:t>2</a:t>
                </a:r>
              </a:p>
            </p:txBody>
          </p:sp>
        </p:grpSp>
      </p:grpSp>
      <p:sp>
        <p:nvSpPr>
          <p:cNvPr id="186" name="Rectangle 101"/>
          <p:cNvSpPr>
            <a:spLocks noChangeArrowheads="1"/>
          </p:cNvSpPr>
          <p:nvPr/>
        </p:nvSpPr>
        <p:spPr bwMode="auto">
          <a:xfrm>
            <a:off x="3979353" y="3596850"/>
            <a:ext cx="142288" cy="768354"/>
          </a:xfrm>
          <a:prstGeom prst="rect">
            <a:avLst/>
          </a:prstGeom>
          <a:solidFill>
            <a:schemeClr val="bg1"/>
          </a:solidFill>
          <a:ln w="9525">
            <a:noFill/>
            <a:miter lim="800000"/>
            <a:headEnd/>
            <a:tailEnd/>
          </a:ln>
        </p:spPr>
        <p:txBody>
          <a:bodyPr wrap="none" anchor="ctr"/>
          <a:lstStyle/>
          <a:p>
            <a:pPr defTabSz="685800"/>
            <a:endParaRPr lang="en-US" sz="1350" kern="0">
              <a:solidFill>
                <a:srgbClr val="CC0000"/>
              </a:solidFill>
              <a:latin typeface="Arial"/>
              <a:cs typeface="Arial"/>
            </a:endParaRPr>
          </a:p>
        </p:txBody>
      </p:sp>
      <p:sp>
        <p:nvSpPr>
          <p:cNvPr id="194" name="Line 70"/>
          <p:cNvSpPr>
            <a:spLocks noChangeShapeType="1"/>
          </p:cNvSpPr>
          <p:nvPr/>
        </p:nvSpPr>
        <p:spPr bwMode="auto">
          <a:xfrm flipV="1">
            <a:off x="4073026" y="3707234"/>
            <a:ext cx="0" cy="374691"/>
          </a:xfrm>
          <a:prstGeom prst="line">
            <a:avLst/>
          </a:prstGeom>
          <a:noFill/>
          <a:ln w="19050">
            <a:solidFill>
              <a:schemeClr val="accent3">
                <a:lumMod val="60000"/>
                <a:lumOff val="40000"/>
              </a:schemeClr>
            </a:solidFill>
            <a:prstDash val="sysDot"/>
            <a:round/>
            <a:headEnd/>
            <a:tailEnd/>
          </a:ln>
        </p:spPr>
        <p:txBody>
          <a:bodyPr/>
          <a:lstStyle/>
          <a:p>
            <a:pPr defTabSz="685800"/>
            <a:endParaRPr lang="en-US" sz="1350" kern="0">
              <a:solidFill>
                <a:srgbClr val="CC0000"/>
              </a:solidFill>
              <a:latin typeface="Arial"/>
              <a:cs typeface="Arial"/>
            </a:endParaRPr>
          </a:p>
        </p:txBody>
      </p:sp>
      <p:grpSp>
        <p:nvGrpSpPr>
          <p:cNvPr id="3" name="Group 37"/>
          <p:cNvGrpSpPr/>
          <p:nvPr/>
        </p:nvGrpSpPr>
        <p:grpSpPr>
          <a:xfrm>
            <a:off x="3026701" y="2251158"/>
            <a:ext cx="363002" cy="183622"/>
            <a:chOff x="1331640" y="1640038"/>
            <a:chExt cx="486000" cy="245839"/>
          </a:xfrm>
        </p:grpSpPr>
        <p:cxnSp>
          <p:nvCxnSpPr>
            <p:cNvPr id="286" name="Straight Connector 285"/>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7" name="Straight Connector 286"/>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4" name="Group 38"/>
          <p:cNvGrpSpPr/>
          <p:nvPr/>
        </p:nvGrpSpPr>
        <p:grpSpPr>
          <a:xfrm>
            <a:off x="3026700" y="3153036"/>
            <a:ext cx="402301" cy="183622"/>
            <a:chOff x="1331640" y="1640038"/>
            <a:chExt cx="486000" cy="245839"/>
          </a:xfrm>
        </p:grpSpPr>
        <p:cxnSp>
          <p:nvCxnSpPr>
            <p:cNvPr id="284" name="Straight Connector 283"/>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5" name="Straight Connector 284"/>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5" name="Group 41"/>
          <p:cNvGrpSpPr/>
          <p:nvPr/>
        </p:nvGrpSpPr>
        <p:grpSpPr>
          <a:xfrm>
            <a:off x="3026701" y="4486539"/>
            <a:ext cx="363002" cy="183622"/>
            <a:chOff x="1331640" y="1640038"/>
            <a:chExt cx="486000" cy="245839"/>
          </a:xfrm>
        </p:grpSpPr>
        <p:cxnSp>
          <p:nvCxnSpPr>
            <p:cNvPr id="282" name="Straight Connector 281"/>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3" name="Straight Connector 282"/>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6" name="Group 44"/>
          <p:cNvGrpSpPr/>
          <p:nvPr/>
        </p:nvGrpSpPr>
        <p:grpSpPr>
          <a:xfrm>
            <a:off x="3026701" y="5372409"/>
            <a:ext cx="363002" cy="183622"/>
            <a:chOff x="1331640" y="1640038"/>
            <a:chExt cx="486000" cy="245839"/>
          </a:xfrm>
        </p:grpSpPr>
        <p:cxnSp>
          <p:nvCxnSpPr>
            <p:cNvPr id="280" name="Straight Connector 279"/>
            <p:cNvCxnSpPr/>
            <p:nvPr/>
          </p:nvCxnSpPr>
          <p:spPr bwMode="auto">
            <a:xfrm>
              <a:off x="1331640" y="1640038"/>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81" name="Straight Connector 280"/>
            <p:cNvCxnSpPr/>
            <p:nvPr/>
          </p:nvCxnSpPr>
          <p:spPr bwMode="auto">
            <a:xfrm>
              <a:off x="1331640" y="1885877"/>
              <a:ext cx="486000"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cxnSp>
        <p:nvCxnSpPr>
          <p:cNvPr id="207" name="Straight Connector 206"/>
          <p:cNvCxnSpPr/>
          <p:nvPr/>
        </p:nvCxnSpPr>
        <p:spPr bwMode="auto">
          <a:xfrm>
            <a:off x="3792969" y="5371723"/>
            <a:ext cx="285986"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08" name="Straight Connector 207"/>
          <p:cNvCxnSpPr/>
          <p:nvPr/>
        </p:nvCxnSpPr>
        <p:spPr bwMode="auto">
          <a:xfrm>
            <a:off x="3761017" y="5555345"/>
            <a:ext cx="498169"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nvGrpSpPr>
          <p:cNvPr id="7" name="Group 50"/>
          <p:cNvGrpSpPr/>
          <p:nvPr/>
        </p:nvGrpSpPr>
        <p:grpSpPr>
          <a:xfrm>
            <a:off x="3761016" y="4485688"/>
            <a:ext cx="319124" cy="183622"/>
            <a:chOff x="412833" y="1640038"/>
            <a:chExt cx="653134" cy="245839"/>
          </a:xfrm>
        </p:grpSpPr>
        <p:cxnSp>
          <p:nvCxnSpPr>
            <p:cNvPr id="278" name="Straight Connector 277"/>
            <p:cNvCxnSpPr/>
            <p:nvPr/>
          </p:nvCxnSpPr>
          <p:spPr bwMode="auto">
            <a:xfrm>
              <a:off x="412833" y="1640038"/>
              <a:ext cx="65313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79" name="Straight Connector 278"/>
            <p:cNvCxnSpPr/>
            <p:nvPr/>
          </p:nvCxnSpPr>
          <p:spPr bwMode="auto">
            <a:xfrm>
              <a:off x="412833" y="1885877"/>
              <a:ext cx="65313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grpSp>
        <p:nvGrpSpPr>
          <p:cNvPr id="8" name="Group 53"/>
          <p:cNvGrpSpPr/>
          <p:nvPr/>
        </p:nvGrpSpPr>
        <p:grpSpPr>
          <a:xfrm>
            <a:off x="3761016" y="3153387"/>
            <a:ext cx="319124" cy="183622"/>
            <a:chOff x="301652" y="1640038"/>
            <a:chExt cx="704825" cy="245839"/>
          </a:xfrm>
        </p:grpSpPr>
        <p:cxnSp>
          <p:nvCxnSpPr>
            <p:cNvPr id="276" name="Straight Connector 275"/>
            <p:cNvCxnSpPr/>
            <p:nvPr/>
          </p:nvCxnSpPr>
          <p:spPr bwMode="auto">
            <a:xfrm>
              <a:off x="301652" y="1640038"/>
              <a:ext cx="70482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77" name="Straight Connector 276"/>
            <p:cNvCxnSpPr/>
            <p:nvPr/>
          </p:nvCxnSpPr>
          <p:spPr bwMode="auto">
            <a:xfrm>
              <a:off x="301652" y="1885877"/>
              <a:ext cx="70482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grpSp>
      <p:cxnSp>
        <p:nvCxnSpPr>
          <p:cNvPr id="218" name="Straight Connector 217"/>
          <p:cNvCxnSpPr/>
          <p:nvPr/>
        </p:nvCxnSpPr>
        <p:spPr bwMode="auto">
          <a:xfrm>
            <a:off x="3761016" y="2251637"/>
            <a:ext cx="3096984"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19" name="Straight Connector 218"/>
          <p:cNvCxnSpPr/>
          <p:nvPr/>
        </p:nvCxnSpPr>
        <p:spPr bwMode="auto">
          <a:xfrm>
            <a:off x="3761016" y="2435258"/>
            <a:ext cx="317346"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0" name="Straight Connector 219"/>
          <p:cNvCxnSpPr/>
          <p:nvPr/>
        </p:nvCxnSpPr>
        <p:spPr bwMode="auto">
          <a:xfrm>
            <a:off x="4254442" y="2434833"/>
            <a:ext cx="2603558"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3" name="Straight Connector 222"/>
          <p:cNvCxnSpPr/>
          <p:nvPr/>
        </p:nvCxnSpPr>
        <p:spPr bwMode="auto">
          <a:xfrm rot="5400000" flipH="1" flipV="1">
            <a:off x="2693974" y="3990467"/>
            <a:ext cx="3120938"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24" name="Straight Connector 223"/>
          <p:cNvCxnSpPr/>
          <p:nvPr/>
        </p:nvCxnSpPr>
        <p:spPr bwMode="auto">
          <a:xfrm rot="16200000" flipV="1">
            <a:off x="3725096" y="5022608"/>
            <a:ext cx="707715"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33" name="Straight Connector 232"/>
          <p:cNvCxnSpPr/>
          <p:nvPr/>
        </p:nvCxnSpPr>
        <p:spPr bwMode="auto">
          <a:xfrm rot="16200000" flipV="1">
            <a:off x="3713175" y="2797296"/>
            <a:ext cx="726409" cy="0"/>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64" name="Straight Connector 263"/>
          <p:cNvCxnSpPr/>
          <p:nvPr/>
        </p:nvCxnSpPr>
        <p:spPr bwMode="auto">
          <a:xfrm rot="5400000" flipH="1" flipV="1">
            <a:off x="3943345" y="3466447"/>
            <a:ext cx="261324" cy="408"/>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cxnSp>
        <p:nvCxnSpPr>
          <p:cNvPr id="265" name="Straight Connector 264"/>
          <p:cNvCxnSpPr/>
          <p:nvPr/>
        </p:nvCxnSpPr>
        <p:spPr bwMode="auto">
          <a:xfrm rot="5400000" flipH="1" flipV="1">
            <a:off x="3945512" y="4356598"/>
            <a:ext cx="261324" cy="408"/>
          </a:xfrm>
          <a:prstGeom prst="line">
            <a:avLst/>
          </a:prstGeom>
          <a:solidFill>
            <a:srgbClr val="C0C0C0"/>
          </a:solidFill>
          <a:ln w="19050" cap="flat" cmpd="sng" algn="ctr">
            <a:solidFill>
              <a:schemeClr val="tx2">
                <a:lumMod val="75000"/>
                <a:lumOff val="25000"/>
              </a:schemeClr>
            </a:solidFill>
            <a:prstDash val="solid"/>
            <a:round/>
            <a:headEnd type="none" w="med" len="med"/>
            <a:tailEnd type="none" w="med" len="med"/>
          </a:ln>
          <a:effectLst/>
        </p:spPr>
      </p:cxnSp>
      <p:sp>
        <p:nvSpPr>
          <p:cNvPr id="288" name="LC_EN"/>
          <p:cNvSpPr txBox="1"/>
          <p:nvPr/>
        </p:nvSpPr>
        <p:spPr>
          <a:xfrm>
            <a:off x="3338525" y="5309523"/>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289" name="LC_EN"/>
          <p:cNvSpPr txBox="1"/>
          <p:nvPr/>
        </p:nvSpPr>
        <p:spPr>
          <a:xfrm>
            <a:off x="3343724" y="4421703"/>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142" name="Rectangle 141"/>
          <p:cNvSpPr/>
          <p:nvPr/>
        </p:nvSpPr>
        <p:spPr>
          <a:xfrm>
            <a:off x="2996808" y="2972323"/>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39</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98" name="Rectangle 197"/>
          <p:cNvSpPr/>
          <p:nvPr/>
        </p:nvSpPr>
        <p:spPr>
          <a:xfrm>
            <a:off x="2993236" y="2060972"/>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39</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300" name="Rectangle 143"/>
          <p:cNvSpPr/>
          <p:nvPr/>
        </p:nvSpPr>
        <p:spPr>
          <a:xfrm>
            <a:off x="3785092" y="2216386"/>
            <a:ext cx="501158"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1.0</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43" name="Rectangle 143"/>
          <p:cNvSpPr/>
          <p:nvPr/>
        </p:nvSpPr>
        <p:spPr>
          <a:xfrm>
            <a:off x="3761016" y="3105702"/>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6C6C6C"/>
                </a:solidFill>
              </a:rPr>
              <a:t>1.0</a:t>
            </a:r>
            <a:r>
              <a:rPr lang="en-US" sz="900" kern="0">
                <a:solidFill>
                  <a:srgbClr val="6C6C6C"/>
                </a:solidFill>
              </a:rPr>
              <a:t>V</a:t>
            </a:r>
            <a:endParaRPr lang="en-US" sz="1350" kern="0">
              <a:solidFill>
                <a:srgbClr val="6C6C6C"/>
              </a:solidFill>
            </a:endParaRPr>
          </a:p>
        </p:txBody>
      </p:sp>
      <p:sp>
        <p:nvSpPr>
          <p:cNvPr id="145" name="Rectangle 143"/>
          <p:cNvSpPr/>
          <p:nvPr/>
        </p:nvSpPr>
        <p:spPr>
          <a:xfrm>
            <a:off x="3761016" y="4448727"/>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1.0</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46" name="Rectangle 143"/>
          <p:cNvSpPr/>
          <p:nvPr/>
        </p:nvSpPr>
        <p:spPr>
          <a:xfrm>
            <a:off x="3777665" y="5334552"/>
            <a:ext cx="604949" cy="26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1.0</a:t>
            </a:r>
            <a:r>
              <a:rPr lang="en-US" sz="900" kern="0">
                <a:solidFill>
                  <a:srgbClr val="404040">
                    <a:lumMod val="75000"/>
                    <a:lumOff val="25000"/>
                  </a:srgbClr>
                </a:solidFill>
              </a:rPr>
              <a:t>V</a:t>
            </a:r>
            <a:endParaRPr lang="en-US" sz="1350" kern="0">
              <a:solidFill>
                <a:srgbClr val="404040">
                  <a:lumMod val="75000"/>
                  <a:lumOff val="25000"/>
                </a:srgbClr>
              </a:solidFill>
            </a:endParaRPr>
          </a:p>
        </p:txBody>
      </p:sp>
      <p:pic>
        <p:nvPicPr>
          <p:cNvPr id="1026" name="LC_ROW"/>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74344" y="1885951"/>
            <a:ext cx="755006" cy="1095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p:nvSpPr>
        <p:spPr>
          <a:xfrm>
            <a:off x="6402049" y="2183652"/>
            <a:ext cx="913151" cy="307179"/>
          </a:xfrm>
          <a:prstGeom prst="rect">
            <a:avLst/>
          </a:prstGeom>
          <a:gradFill flip="none" rotWithShape="1">
            <a:gsLst>
              <a:gs pos="0">
                <a:schemeClr val="bg1">
                  <a:alpha val="0"/>
                </a:schemeClr>
              </a:gs>
              <a:gs pos="42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kern="0">
              <a:solidFill>
                <a:prstClr val="white"/>
              </a:solidFill>
            </a:endParaRPr>
          </a:p>
        </p:txBody>
      </p:sp>
      <p:sp>
        <p:nvSpPr>
          <p:cNvPr id="152" name="LC_EN"/>
          <p:cNvSpPr txBox="1"/>
          <p:nvPr/>
        </p:nvSpPr>
        <p:spPr>
          <a:xfrm>
            <a:off x="3337560" y="3093096"/>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153" name="LC_EN"/>
          <p:cNvSpPr txBox="1"/>
          <p:nvPr/>
        </p:nvSpPr>
        <p:spPr>
          <a:xfrm>
            <a:off x="3342759" y="2190990"/>
            <a:ext cx="475056" cy="270202"/>
          </a:xfrm>
          <a:prstGeom prst="rect">
            <a:avLst/>
          </a:prstGeom>
          <a:solidFill>
            <a:srgbClr val="08C2F3"/>
          </a:solidFill>
        </p:spPr>
        <p:txBody>
          <a:bodyPr wrap="square" lIns="0" tIns="13716" rIns="0" bIns="13716" rtlCol="0" anchor="t" anchorCtr="0">
            <a:spAutoFit/>
          </a:bodyPr>
          <a:lstStyle/>
          <a:p>
            <a:pPr algn="ctr" defTabSz="685800"/>
            <a:r>
              <a:rPr lang="en-US" sz="788" b="1" kern="0">
                <a:solidFill>
                  <a:prstClr val="white"/>
                </a:solidFill>
                <a:cs typeface="Arial" charset="0"/>
              </a:rPr>
              <a:t>Power Optimizer</a:t>
            </a:r>
          </a:p>
        </p:txBody>
      </p:sp>
      <p:sp>
        <p:nvSpPr>
          <p:cNvPr id="156" name="Rectangle 155"/>
          <p:cNvSpPr/>
          <p:nvPr/>
        </p:nvSpPr>
        <p:spPr>
          <a:xfrm>
            <a:off x="2996808" y="4301525"/>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39</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60" name="Rectangle 159"/>
          <p:cNvSpPr/>
          <p:nvPr/>
        </p:nvSpPr>
        <p:spPr>
          <a:xfrm>
            <a:off x="2995486" y="5193685"/>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39</a:t>
            </a:r>
            <a:r>
              <a:rPr lang="en-US" sz="900" kern="0">
                <a:solidFill>
                  <a:srgbClr val="404040">
                    <a:lumMod val="75000"/>
                    <a:lumOff val="25000"/>
                  </a:srgbClr>
                </a:solidFill>
              </a:rPr>
              <a:t>V</a:t>
            </a:r>
            <a:endParaRPr lang="en-US" sz="1350" kern="0">
              <a:solidFill>
                <a:srgbClr val="404040">
                  <a:lumMod val="75000"/>
                  <a:lumOff val="25000"/>
                </a:srgbClr>
              </a:solidFill>
            </a:endParaRPr>
          </a:p>
        </p:txBody>
      </p:sp>
      <p:sp>
        <p:nvSpPr>
          <p:cNvPr id="170" name="Text Box 91"/>
          <p:cNvSpPr txBox="1">
            <a:spLocks noChangeArrowheads="1"/>
          </p:cNvSpPr>
          <p:nvPr/>
        </p:nvSpPr>
        <p:spPr bwMode="auto">
          <a:xfrm>
            <a:off x="6152502" y="2127290"/>
            <a:ext cx="419749" cy="438582"/>
          </a:xfrm>
          <a:prstGeom prst="rect">
            <a:avLst/>
          </a:prstGeom>
          <a:noFill/>
          <a:ln w="9525" algn="ctr">
            <a:noFill/>
            <a:miter lim="800000"/>
            <a:headEnd/>
            <a:tailEnd/>
          </a:ln>
        </p:spPr>
        <p:txBody>
          <a:bodyPr>
            <a:spAutoFit/>
          </a:bodyPr>
          <a:lstStyle/>
          <a:p>
            <a:pPr algn="ctr" defTabSz="685800">
              <a:spcBef>
                <a:spcPct val="50000"/>
              </a:spcBef>
            </a:pPr>
            <a:r>
              <a:rPr lang="en-US" sz="2250" kern="0">
                <a:solidFill>
                  <a:srgbClr val="333333"/>
                </a:solidFill>
                <a:latin typeface="Arial"/>
                <a:cs typeface="Arial"/>
              </a:rPr>
              <a:t>~</a:t>
            </a:r>
          </a:p>
        </p:txBody>
      </p:sp>
      <p:sp>
        <p:nvSpPr>
          <p:cNvPr id="172" name="Rectangle 171"/>
          <p:cNvSpPr/>
          <p:nvPr/>
        </p:nvSpPr>
        <p:spPr>
          <a:xfrm>
            <a:off x="4972051" y="2494797"/>
            <a:ext cx="534049" cy="228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77500" lnSpcReduction="20000"/>
          </a:bodyPr>
          <a:lstStyle/>
          <a:p>
            <a:pPr algn="ctr" defTabSz="685800"/>
            <a:r>
              <a:rPr lang="en-US" sz="1725" b="1" kern="0">
                <a:solidFill>
                  <a:srgbClr val="6C6C6C"/>
                </a:solidFill>
              </a:rPr>
              <a:t>10V</a:t>
            </a:r>
          </a:p>
          <a:p>
            <a:pPr defTabSz="685800"/>
            <a:endParaRPr lang="en-US" sz="825" b="1" kern="0">
              <a:solidFill>
                <a:srgbClr val="CE1126"/>
              </a:solidFill>
            </a:endParaRPr>
          </a:p>
        </p:txBody>
      </p:sp>
      <p:sp>
        <p:nvSpPr>
          <p:cNvPr id="173" name="Text Box 91"/>
          <p:cNvSpPr txBox="1">
            <a:spLocks noChangeArrowheads="1"/>
          </p:cNvSpPr>
          <p:nvPr/>
        </p:nvSpPr>
        <p:spPr bwMode="auto">
          <a:xfrm>
            <a:off x="5029201" y="2170884"/>
            <a:ext cx="419749" cy="369332"/>
          </a:xfrm>
          <a:prstGeom prst="rect">
            <a:avLst/>
          </a:prstGeom>
          <a:noFill/>
          <a:ln w="9525" algn="ctr">
            <a:noFill/>
            <a:miter lim="800000"/>
            <a:headEnd/>
            <a:tailEnd/>
          </a:ln>
        </p:spPr>
        <p:txBody>
          <a:bodyPr>
            <a:spAutoFit/>
          </a:bodyPr>
          <a:lstStyle/>
          <a:p>
            <a:pPr algn="ctr" defTabSz="685800">
              <a:spcBef>
                <a:spcPct val="50000"/>
              </a:spcBef>
            </a:pPr>
            <a:r>
              <a:rPr lang="en-US" kern="0">
                <a:solidFill>
                  <a:srgbClr val="333333"/>
                </a:solidFill>
                <a:latin typeface="Arial"/>
                <a:cs typeface="Arial"/>
              </a:rPr>
              <a:t>=</a:t>
            </a:r>
            <a:endParaRPr lang="en-US" sz="2250" kern="0">
              <a:solidFill>
                <a:srgbClr val="333333"/>
              </a:solidFill>
              <a:latin typeface="Arial"/>
              <a:cs typeface="Arial"/>
            </a:endParaRPr>
          </a:p>
        </p:txBody>
      </p:sp>
      <p:cxnSp>
        <p:nvCxnSpPr>
          <p:cNvPr id="175" name="Straight Connector 174"/>
          <p:cNvCxnSpPr/>
          <p:nvPr/>
        </p:nvCxnSpPr>
        <p:spPr>
          <a:xfrm>
            <a:off x="5029200" y="2654626"/>
            <a:ext cx="413721"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5239075" y="2655689"/>
            <a:ext cx="0" cy="74085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5239074" y="3392884"/>
            <a:ext cx="864341"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78" name="LC_EN"/>
          <p:cNvSpPr/>
          <p:nvPr/>
        </p:nvSpPr>
        <p:spPr>
          <a:xfrm>
            <a:off x="5218507" y="3152702"/>
            <a:ext cx="1065062" cy="2287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25000" lnSpcReduction="20000"/>
          </a:bodyPr>
          <a:lstStyle/>
          <a:p>
            <a:pPr defTabSz="685800"/>
            <a:br>
              <a:rPr lang="en-US" sz="4200" b="1" kern="0" dirty="0">
                <a:solidFill>
                  <a:srgbClr val="6C6C6C"/>
                </a:solidFill>
              </a:rPr>
            </a:br>
            <a:r>
              <a:rPr lang="en-US" sz="4200" b="1" kern="0" dirty="0" err="1">
                <a:solidFill>
                  <a:srgbClr val="6C6C6C"/>
                </a:solidFill>
              </a:rPr>
              <a:t>Sikker</a:t>
            </a:r>
            <a:r>
              <a:rPr lang="en-US" sz="4200" b="1" kern="0" dirty="0">
                <a:solidFill>
                  <a:srgbClr val="6C6C6C"/>
                </a:solidFill>
              </a:rPr>
              <a:t> </a:t>
            </a:r>
            <a:r>
              <a:rPr lang="en-US" sz="4200" b="1" kern="0" dirty="0" err="1">
                <a:solidFill>
                  <a:srgbClr val="6C6C6C"/>
                </a:solidFill>
              </a:rPr>
              <a:t>Spenning</a:t>
            </a:r>
            <a:endParaRPr lang="en-US" sz="4200" b="1" kern="0" dirty="0">
              <a:solidFill>
                <a:srgbClr val="6C6C6C"/>
              </a:solidFill>
            </a:endParaRPr>
          </a:p>
          <a:p>
            <a:pPr defTabSz="685800"/>
            <a:endParaRPr lang="en-US" sz="825" b="1" kern="0" dirty="0">
              <a:solidFill>
                <a:srgbClr val="CE1126"/>
              </a:solidFill>
            </a:endParaRPr>
          </a:p>
        </p:txBody>
      </p:sp>
      <p:sp>
        <p:nvSpPr>
          <p:cNvPr id="134" name="LC_EN"/>
          <p:cNvSpPr/>
          <p:nvPr/>
        </p:nvSpPr>
        <p:spPr>
          <a:xfrm>
            <a:off x="2840867" y="1646802"/>
            <a:ext cx="1281120" cy="323165"/>
          </a:xfrm>
          <a:prstGeom prst="rect">
            <a:avLst/>
          </a:prstGeom>
        </p:spPr>
        <p:txBody>
          <a:bodyPr wrap="none">
            <a:spAutoFit/>
          </a:bodyPr>
          <a:lstStyle/>
          <a:p>
            <a:pPr algn="r" defTabSz="685800"/>
            <a:r>
              <a:rPr lang="en-US" sz="1500" kern="0">
                <a:solidFill>
                  <a:srgbClr val="6C6C6C"/>
                </a:solidFill>
                <a:cs typeface="Arial" charset="0"/>
              </a:rPr>
              <a:t>10x Optimizer</a:t>
            </a:r>
            <a:endParaRPr lang="en-US" sz="1500" b="1" kern="0">
              <a:solidFill>
                <a:srgbClr val="6C6C6C"/>
              </a:solidFill>
              <a:cs typeface="Arial" charset="0"/>
            </a:endParaRPr>
          </a:p>
        </p:txBody>
      </p:sp>
      <p:sp>
        <p:nvSpPr>
          <p:cNvPr id="123" name="Rectangle 122"/>
          <p:cNvSpPr/>
          <p:nvPr/>
        </p:nvSpPr>
        <p:spPr>
          <a:xfrm>
            <a:off x="2990977" y="2390864"/>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0</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24" name="Rectangle 123"/>
          <p:cNvSpPr/>
          <p:nvPr/>
        </p:nvSpPr>
        <p:spPr>
          <a:xfrm>
            <a:off x="2994549" y="3294975"/>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0</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25" name="Rectangle 124"/>
          <p:cNvSpPr/>
          <p:nvPr/>
        </p:nvSpPr>
        <p:spPr>
          <a:xfrm>
            <a:off x="2994549" y="4631417"/>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0</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26" name="Rectangle 125"/>
          <p:cNvSpPr/>
          <p:nvPr/>
        </p:nvSpPr>
        <p:spPr>
          <a:xfrm>
            <a:off x="2993227" y="5523577"/>
            <a:ext cx="432192" cy="213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defTabSz="685800"/>
            <a:r>
              <a:rPr lang="en-US" sz="1050" kern="0">
                <a:solidFill>
                  <a:srgbClr val="404040">
                    <a:lumMod val="75000"/>
                    <a:lumOff val="25000"/>
                  </a:srgbClr>
                </a:solidFill>
              </a:rPr>
              <a:t>0</a:t>
            </a:r>
            <a:r>
              <a:rPr lang="en-US" sz="900" kern="0">
                <a:solidFill>
                  <a:srgbClr val="404040">
                    <a:lumMod val="75000"/>
                    <a:lumOff val="25000"/>
                  </a:srgbClr>
                </a:solidFill>
              </a:rPr>
              <a:t>A</a:t>
            </a:r>
            <a:endParaRPr lang="en-US" sz="1350" kern="0">
              <a:solidFill>
                <a:srgbClr val="404040">
                  <a:lumMod val="75000"/>
                  <a:lumOff val="25000"/>
                </a:srgbClr>
              </a:solidFill>
            </a:endParaRPr>
          </a:p>
        </p:txBody>
      </p:sp>
      <p:sp>
        <p:nvSpPr>
          <p:cNvPr id="127" name="Rounded Rectangular Callout 126"/>
          <p:cNvSpPr/>
          <p:nvPr/>
        </p:nvSpPr>
        <p:spPr>
          <a:xfrm>
            <a:off x="2130606" y="1693256"/>
            <a:ext cx="672199" cy="434034"/>
          </a:xfrm>
          <a:prstGeom prst="wedgeRoundRectCallout">
            <a:avLst>
              <a:gd name="adj1" fmla="val 88531"/>
              <a:gd name="adj2" fmla="val 60899"/>
              <a:gd name="adj3" fmla="val 16667"/>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kern="0">
                <a:solidFill>
                  <a:srgbClr val="6C6C6C"/>
                </a:solidFill>
              </a:rPr>
              <a:t>V</a:t>
            </a:r>
            <a:r>
              <a:rPr lang="de-DE" kern="0" baseline="-25000">
                <a:solidFill>
                  <a:srgbClr val="6C6C6C"/>
                </a:solidFill>
              </a:rPr>
              <a:t>OC</a:t>
            </a:r>
            <a:endParaRPr lang="en-US" sz="1350" b="1" kern="0" baseline="-25000">
              <a:solidFill>
                <a:srgbClr val="6C6C6C"/>
              </a:solidFill>
            </a:endParaRPr>
          </a:p>
        </p:txBody>
      </p:sp>
      <p:sp>
        <p:nvSpPr>
          <p:cNvPr id="128" name="LC_EN"/>
          <p:cNvSpPr/>
          <p:nvPr/>
        </p:nvSpPr>
        <p:spPr>
          <a:xfrm>
            <a:off x="4620845" y="4941168"/>
            <a:ext cx="1446084" cy="487935"/>
          </a:xfrm>
          <a:prstGeom prst="wedgeRoundRectCallout">
            <a:avLst>
              <a:gd name="adj1" fmla="val -83100"/>
              <a:gd name="adj2" fmla="val 54392"/>
              <a:gd name="adj3" fmla="val 16667"/>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de-DE" sz="1350" u="sng" kern="0">
                <a:solidFill>
                  <a:srgbClr val="6C6C6C"/>
                </a:solidFill>
              </a:rPr>
              <a:t>Safety mode</a:t>
            </a:r>
            <a:br>
              <a:rPr lang="de-DE" sz="1350" u="sng" kern="0">
                <a:solidFill>
                  <a:srgbClr val="6C6C6C"/>
                </a:solidFill>
              </a:rPr>
            </a:br>
            <a:r>
              <a:rPr lang="de-DE" sz="1350" kern="0">
                <a:solidFill>
                  <a:srgbClr val="6C6C6C"/>
                </a:solidFill>
              </a:rPr>
              <a:t>1V per Optimizer</a:t>
            </a:r>
            <a:endParaRPr lang="en-US" sz="1050" b="1" kern="0" baseline="-25000">
              <a:solidFill>
                <a:srgbClr val="6C6C6C"/>
              </a:solidFill>
            </a:endParaRPr>
          </a:p>
        </p:txBody>
      </p:sp>
      <p:pic>
        <p:nvPicPr>
          <p:cNvPr id="79" name="Picture 3" descr="C:\Users\marc.l\Desktop\Graphics\20_Inverter diagrams\11_1ph-specific\Inverter_bottom_Button.pn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l="15744" t="15986" r="63222" b="50908"/>
          <a:stretch/>
        </p:blipFill>
        <p:spPr bwMode="auto">
          <a:xfrm>
            <a:off x="6678234" y="2866239"/>
            <a:ext cx="560070" cy="491611"/>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cxnSp>
        <p:nvCxnSpPr>
          <p:cNvPr id="80" name="LC_ROW"/>
          <p:cNvCxnSpPr/>
          <p:nvPr/>
        </p:nvCxnSpPr>
        <p:spPr>
          <a:xfrm>
            <a:off x="5785545" y="2860120"/>
            <a:ext cx="0" cy="232976"/>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779830" y="3099987"/>
            <a:ext cx="89840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LC_EN"/>
          <p:cNvSpPr/>
          <p:nvPr/>
        </p:nvSpPr>
        <p:spPr>
          <a:xfrm>
            <a:off x="6120136" y="2930260"/>
            <a:ext cx="936140" cy="2287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25000" lnSpcReduction="20000"/>
          </a:bodyPr>
          <a:lstStyle/>
          <a:p>
            <a:pPr defTabSz="685800"/>
            <a:r>
              <a:rPr lang="en-US" sz="4200" b="1" kern="0">
                <a:solidFill>
                  <a:srgbClr val="6C6C6C"/>
                </a:solidFill>
              </a:rPr>
              <a:t>“OFF”</a:t>
            </a:r>
          </a:p>
          <a:p>
            <a:pPr defTabSz="685800"/>
            <a:endParaRPr lang="en-US" sz="825" b="1" kern="0">
              <a:solidFill>
                <a:srgbClr val="CE1126"/>
              </a:solidFill>
            </a:endParaRPr>
          </a:p>
        </p:txBody>
      </p:sp>
      <p:sp>
        <p:nvSpPr>
          <p:cNvPr id="13" name="LC_EN"/>
          <p:cNvSpPr>
            <a:spLocks noGrp="1"/>
          </p:cNvSpPr>
          <p:nvPr>
            <p:ph type="title"/>
          </p:nvPr>
        </p:nvSpPr>
        <p:spPr/>
        <p:txBody>
          <a:bodyPr/>
          <a:lstStyle/>
          <a:p>
            <a:r>
              <a:rPr lang="en-US"/>
              <a:t> SolarEdge System – Safety Mode </a:t>
            </a:r>
          </a:p>
        </p:txBody>
      </p:sp>
      <p:sp>
        <p:nvSpPr>
          <p:cNvPr id="84" name="SlideID"/>
          <p:cNvSpPr/>
          <p:nvPr/>
        </p:nvSpPr>
        <p:spPr>
          <a:xfrm>
            <a:off x="1143000" y="-344574"/>
            <a:ext cx="6858000" cy="25132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685800"/>
            <a:r>
              <a:rPr lang="de-DE" sz="1350">
                <a:solidFill>
                  <a:srgbClr val="404040"/>
                </a:solidFill>
              </a:rPr>
              <a:t>Concept_1</a:t>
            </a:r>
            <a:endParaRPr lang="en-US" sz="1350">
              <a:solidFill>
                <a:srgbClr val="404040"/>
              </a:solidFill>
            </a:endParaRPr>
          </a:p>
        </p:txBody>
      </p:sp>
      <p:sp>
        <p:nvSpPr>
          <p:cNvPr id="88" name="LC_ROW"/>
          <p:cNvSpPr/>
          <p:nvPr/>
        </p:nvSpPr>
        <p:spPr>
          <a:xfrm>
            <a:off x="6093694" y="2501373"/>
            <a:ext cx="534049" cy="2287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77500" lnSpcReduction="20000"/>
          </a:bodyPr>
          <a:lstStyle/>
          <a:p>
            <a:pPr algn="ctr" defTabSz="685800"/>
            <a:r>
              <a:rPr lang="en-US" sz="1725" b="1" kern="0">
                <a:solidFill>
                  <a:srgbClr val="6C6C6C"/>
                </a:solidFill>
              </a:rPr>
              <a:t>230V</a:t>
            </a:r>
          </a:p>
          <a:p>
            <a:pPr algn="ctr" defTabSz="685800"/>
            <a:endParaRPr lang="en-US" sz="825" b="1" kern="0">
              <a:solidFill>
                <a:srgbClr val="CE1126"/>
              </a:solidFill>
            </a:endParaRPr>
          </a:p>
        </p:txBody>
      </p:sp>
      <p:pic>
        <p:nvPicPr>
          <p:cNvPr id="102" name="Picture 3"/>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7491041" y="2872915"/>
            <a:ext cx="464344" cy="49493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 name="LC_EN"/>
          <p:cNvSpPr/>
          <p:nvPr/>
        </p:nvSpPr>
        <p:spPr>
          <a:xfrm>
            <a:off x="7204007" y="3017210"/>
            <a:ext cx="324036" cy="2287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25000" lnSpcReduction="20000"/>
          </a:bodyPr>
          <a:lstStyle/>
          <a:p>
            <a:pPr defTabSz="685800"/>
            <a:r>
              <a:rPr lang="en-US" sz="4200" b="1" kern="0">
                <a:solidFill>
                  <a:srgbClr val="6C6C6C"/>
                </a:solidFill>
              </a:rPr>
              <a:t>OR</a:t>
            </a:r>
          </a:p>
          <a:p>
            <a:pPr defTabSz="685800"/>
            <a:endParaRPr lang="en-US" sz="825" b="1" kern="0">
              <a:solidFill>
                <a:srgbClr val="CE1126"/>
              </a:solidFill>
            </a:endParaRPr>
          </a:p>
        </p:txBody>
      </p:sp>
    </p:spTree>
    <p:extLst>
      <p:ext uri="{BB962C8B-B14F-4D97-AF65-F5344CB8AC3E}">
        <p14:creationId xmlns:p14="http://schemas.microsoft.com/office/powerpoint/2010/main" val="3030705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ktangel 17"/>
          <p:cNvSpPr/>
          <p:nvPr/>
        </p:nvSpPr>
        <p:spPr>
          <a:xfrm>
            <a:off x="4770598" y="1231566"/>
            <a:ext cx="4373402" cy="461665"/>
          </a:xfrm>
          <a:prstGeom prst="rect">
            <a:avLst/>
          </a:prstGeom>
        </p:spPr>
        <p:txBody>
          <a:bodyPr wrap="square" anchor="b">
            <a:spAutoFit/>
          </a:bodyPr>
          <a:lstStyle/>
          <a:p>
            <a:r>
              <a:rPr lang="nb-NO" sz="1200" dirty="0" err="1">
                <a:solidFill>
                  <a:srgbClr val="5B5C60"/>
                </a:solidFill>
                <a:latin typeface="Helvetica Neue LT Com"/>
              </a:rPr>
              <a:t>Open-circuitVoltage</a:t>
            </a:r>
            <a:r>
              <a:rPr lang="nb-NO" sz="1200" dirty="0">
                <a:solidFill>
                  <a:srgbClr val="5B5C60"/>
                </a:solidFill>
                <a:latin typeface="Helvetica Neue LT Com"/>
              </a:rPr>
              <a:t>(</a:t>
            </a:r>
            <a:r>
              <a:rPr lang="nb-NO" sz="1200" dirty="0" err="1">
                <a:solidFill>
                  <a:srgbClr val="5B5C60"/>
                </a:solidFill>
                <a:latin typeface="Helvetica Neue LT Com"/>
              </a:rPr>
              <a:t>Voc</a:t>
            </a:r>
            <a:r>
              <a:rPr lang="nb-NO" sz="1200" dirty="0">
                <a:solidFill>
                  <a:srgbClr val="5B5C60"/>
                </a:solidFill>
                <a:latin typeface="Helvetica Neue LT Com"/>
              </a:rPr>
              <a:t>)	</a:t>
            </a:r>
            <a:r>
              <a:rPr lang="nb-NO" sz="1200" dirty="0">
                <a:latin typeface="Helvetica Neue LT Com"/>
              </a:rPr>
              <a:t>STC	 	NOCT</a:t>
            </a:r>
          </a:p>
          <a:p>
            <a:r>
              <a:rPr lang="nb-NO" sz="1200" dirty="0">
                <a:latin typeface="Helvetica Neue LT Com"/>
              </a:rPr>
              <a:t>				38,8		35,6</a:t>
            </a:r>
          </a:p>
        </p:txBody>
      </p:sp>
      <p:sp>
        <p:nvSpPr>
          <p:cNvPr id="19" name="TekstSylinder 18"/>
          <p:cNvSpPr txBox="1"/>
          <p:nvPr/>
        </p:nvSpPr>
        <p:spPr>
          <a:xfrm>
            <a:off x="1238784" y="1323898"/>
            <a:ext cx="2502608" cy="461665"/>
          </a:xfrm>
          <a:prstGeom prst="rect">
            <a:avLst/>
          </a:prstGeom>
        </p:spPr>
        <p:txBody>
          <a:bodyPr wrap="square">
            <a:spAutoFit/>
          </a:bodyPr>
          <a:lstStyle>
            <a:defPPr>
              <a:defRPr lang="en-US"/>
            </a:defPPr>
            <a:lvl1pPr>
              <a:defRPr sz="1200">
                <a:solidFill>
                  <a:srgbClr val="5B5C60"/>
                </a:solidFill>
                <a:latin typeface="Helvetica Neue LT Com"/>
              </a:defRPr>
            </a:lvl1pPr>
          </a:lstStyle>
          <a:p>
            <a:r>
              <a:rPr lang="nb-NO" dirty="0" err="1"/>
              <a:t>String</a:t>
            </a:r>
            <a:r>
              <a:rPr lang="nb-NO" dirty="0"/>
              <a:t> kan på 1fas være opptil 20 paneler og 5,25kW</a:t>
            </a:r>
          </a:p>
        </p:txBody>
      </p:sp>
      <p:cxnSp>
        <p:nvCxnSpPr>
          <p:cNvPr id="33" name="Rett linje 32"/>
          <p:cNvCxnSpPr/>
          <p:nvPr/>
        </p:nvCxnSpPr>
        <p:spPr>
          <a:xfrm flipH="1">
            <a:off x="1083035" y="4444171"/>
            <a:ext cx="63972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tt linje 28"/>
          <p:cNvCxnSpPr/>
          <p:nvPr/>
        </p:nvCxnSpPr>
        <p:spPr>
          <a:xfrm flipH="1">
            <a:off x="1209084" y="3339322"/>
            <a:ext cx="6271216" cy="322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491101" y="2934942"/>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449363" y="2939752"/>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450749" y="2934941"/>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430573" y="2934941"/>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410396" y="2943094"/>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6368658" y="2934942"/>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461878" y="3962415"/>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463264" y="3954261"/>
            <a:ext cx="561697" cy="979822"/>
          </a:xfrm>
          <a:prstGeom prst="rect">
            <a:avLst/>
          </a:prstGeom>
          <a:noFill/>
          <a:extLst>
            <a:ext uri="{909E8E84-426E-40DD-AFC4-6F175D3DCCD1}">
              <a14:hiddenFill xmlns:a14="http://schemas.microsoft.com/office/drawing/2010/main">
                <a:solidFill>
                  <a:srgbClr val="FFFFFF"/>
                </a:solidFill>
              </a14:hiddenFill>
            </a:ext>
          </a:extLst>
        </p:spPr>
      </p:pic>
      <p:sp>
        <p:nvSpPr>
          <p:cNvPr id="10" name="TekstSylinder 9"/>
          <p:cNvSpPr txBox="1"/>
          <p:nvPr/>
        </p:nvSpPr>
        <p:spPr>
          <a:xfrm>
            <a:off x="1527714" y="2865323"/>
            <a:ext cx="488472" cy="273870"/>
          </a:xfrm>
          <a:prstGeom prst="rect">
            <a:avLst/>
          </a:prstGeom>
          <a:noFill/>
        </p:spPr>
        <p:txBody>
          <a:bodyPr wrap="none" rtlCol="0">
            <a:spAutoFit/>
          </a:bodyPr>
          <a:lstStyle/>
          <a:p>
            <a:r>
              <a:rPr lang="nb-NO" sz="800" dirty="0">
                <a:latin typeface="Helvetica Neue LT Com"/>
              </a:rPr>
              <a:t>252w</a:t>
            </a:r>
          </a:p>
        </p:txBody>
      </p:sp>
      <p:sp>
        <p:nvSpPr>
          <p:cNvPr id="11" name="TekstSylinder 10"/>
          <p:cNvSpPr txBox="1"/>
          <p:nvPr/>
        </p:nvSpPr>
        <p:spPr>
          <a:xfrm>
            <a:off x="2485976" y="2874944"/>
            <a:ext cx="488472" cy="273870"/>
          </a:xfrm>
          <a:prstGeom prst="rect">
            <a:avLst/>
          </a:prstGeom>
          <a:noFill/>
        </p:spPr>
        <p:txBody>
          <a:bodyPr wrap="none" rtlCol="0">
            <a:spAutoFit/>
          </a:bodyPr>
          <a:lstStyle/>
          <a:p>
            <a:r>
              <a:rPr lang="nb-NO" sz="800" dirty="0">
                <a:latin typeface="Helvetica Neue LT Com"/>
              </a:rPr>
              <a:t>251w</a:t>
            </a:r>
          </a:p>
        </p:txBody>
      </p:sp>
      <p:sp>
        <p:nvSpPr>
          <p:cNvPr id="12" name="TekstSylinder 11"/>
          <p:cNvSpPr txBox="1"/>
          <p:nvPr/>
        </p:nvSpPr>
        <p:spPr>
          <a:xfrm>
            <a:off x="3487362" y="2861979"/>
            <a:ext cx="488472" cy="273870"/>
          </a:xfrm>
          <a:prstGeom prst="rect">
            <a:avLst/>
          </a:prstGeom>
          <a:noFill/>
        </p:spPr>
        <p:txBody>
          <a:bodyPr wrap="none" rtlCol="0">
            <a:spAutoFit/>
          </a:bodyPr>
          <a:lstStyle/>
          <a:p>
            <a:r>
              <a:rPr lang="nb-NO" sz="800" dirty="0">
                <a:latin typeface="Helvetica Neue LT Com"/>
              </a:rPr>
              <a:t>250w</a:t>
            </a:r>
          </a:p>
        </p:txBody>
      </p:sp>
      <p:sp>
        <p:nvSpPr>
          <p:cNvPr id="13" name="TekstSylinder 12"/>
          <p:cNvSpPr txBox="1"/>
          <p:nvPr/>
        </p:nvSpPr>
        <p:spPr>
          <a:xfrm>
            <a:off x="4467185" y="2861979"/>
            <a:ext cx="488472" cy="273870"/>
          </a:xfrm>
          <a:prstGeom prst="rect">
            <a:avLst/>
          </a:prstGeom>
          <a:noFill/>
        </p:spPr>
        <p:txBody>
          <a:bodyPr wrap="none" rtlCol="0">
            <a:spAutoFit/>
          </a:bodyPr>
          <a:lstStyle/>
          <a:p>
            <a:r>
              <a:rPr lang="nb-NO" sz="800" dirty="0">
                <a:latin typeface="Helvetica Neue LT Com"/>
              </a:rPr>
              <a:t>257w</a:t>
            </a:r>
          </a:p>
        </p:txBody>
      </p:sp>
      <p:sp>
        <p:nvSpPr>
          <p:cNvPr id="14" name="TekstSylinder 13"/>
          <p:cNvSpPr txBox="1"/>
          <p:nvPr/>
        </p:nvSpPr>
        <p:spPr>
          <a:xfrm>
            <a:off x="5443577" y="2861979"/>
            <a:ext cx="488472" cy="273870"/>
          </a:xfrm>
          <a:prstGeom prst="rect">
            <a:avLst/>
          </a:prstGeom>
          <a:noFill/>
        </p:spPr>
        <p:txBody>
          <a:bodyPr wrap="none" rtlCol="0">
            <a:spAutoFit/>
          </a:bodyPr>
          <a:lstStyle/>
          <a:p>
            <a:r>
              <a:rPr lang="nb-NO" sz="800" dirty="0">
                <a:latin typeface="Helvetica Neue LT Com"/>
              </a:rPr>
              <a:t>252w</a:t>
            </a:r>
          </a:p>
        </p:txBody>
      </p:sp>
      <p:sp>
        <p:nvSpPr>
          <p:cNvPr id="15" name="TekstSylinder 14"/>
          <p:cNvSpPr txBox="1"/>
          <p:nvPr/>
        </p:nvSpPr>
        <p:spPr>
          <a:xfrm>
            <a:off x="6401839" y="2878286"/>
            <a:ext cx="488472" cy="273870"/>
          </a:xfrm>
          <a:prstGeom prst="rect">
            <a:avLst/>
          </a:prstGeom>
          <a:noFill/>
        </p:spPr>
        <p:txBody>
          <a:bodyPr wrap="none" rtlCol="0">
            <a:spAutoFit/>
          </a:bodyPr>
          <a:lstStyle/>
          <a:p>
            <a:r>
              <a:rPr lang="nb-NO" sz="800" dirty="0">
                <a:latin typeface="Helvetica Neue LT Com"/>
              </a:rPr>
              <a:t>259w</a:t>
            </a:r>
          </a:p>
        </p:txBody>
      </p:sp>
      <p:sp>
        <p:nvSpPr>
          <p:cNvPr id="16" name="TekstSylinder 15"/>
          <p:cNvSpPr txBox="1"/>
          <p:nvPr/>
        </p:nvSpPr>
        <p:spPr>
          <a:xfrm>
            <a:off x="1498491" y="3897606"/>
            <a:ext cx="488472" cy="273870"/>
          </a:xfrm>
          <a:prstGeom prst="rect">
            <a:avLst/>
          </a:prstGeom>
          <a:noFill/>
        </p:spPr>
        <p:txBody>
          <a:bodyPr wrap="none" rtlCol="0">
            <a:spAutoFit/>
          </a:bodyPr>
          <a:lstStyle/>
          <a:p>
            <a:r>
              <a:rPr lang="nb-NO" sz="800" dirty="0">
                <a:latin typeface="Helvetica Neue LT Com"/>
              </a:rPr>
              <a:t>252w</a:t>
            </a:r>
          </a:p>
        </p:txBody>
      </p:sp>
      <p:sp>
        <p:nvSpPr>
          <p:cNvPr id="17" name="TekstSylinder 16"/>
          <p:cNvSpPr txBox="1"/>
          <p:nvPr/>
        </p:nvSpPr>
        <p:spPr>
          <a:xfrm>
            <a:off x="2499877" y="3897606"/>
            <a:ext cx="488472" cy="273870"/>
          </a:xfrm>
          <a:prstGeom prst="rect">
            <a:avLst/>
          </a:prstGeom>
          <a:noFill/>
        </p:spPr>
        <p:txBody>
          <a:bodyPr wrap="none" rtlCol="0">
            <a:spAutoFit/>
          </a:bodyPr>
          <a:lstStyle/>
          <a:p>
            <a:r>
              <a:rPr lang="nb-NO" sz="800" dirty="0">
                <a:latin typeface="Helvetica Neue LT Com"/>
              </a:rPr>
              <a:t>250w</a:t>
            </a:r>
          </a:p>
        </p:txBody>
      </p:sp>
      <p:pic>
        <p:nvPicPr>
          <p:cNvPr id="2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464651" y="3962415"/>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466037" y="3954261"/>
            <a:ext cx="561697" cy="979822"/>
          </a:xfrm>
          <a:prstGeom prst="rect">
            <a:avLst/>
          </a:prstGeom>
          <a:noFill/>
          <a:extLst>
            <a:ext uri="{909E8E84-426E-40DD-AFC4-6F175D3DCCD1}">
              <a14:hiddenFill xmlns:a14="http://schemas.microsoft.com/office/drawing/2010/main">
                <a:solidFill>
                  <a:srgbClr val="FFFFFF"/>
                </a:solidFill>
              </a14:hiddenFill>
            </a:ext>
          </a:extLst>
        </p:spPr>
      </p:pic>
      <p:sp>
        <p:nvSpPr>
          <p:cNvPr id="22" name="TekstSylinder 21"/>
          <p:cNvSpPr txBox="1"/>
          <p:nvPr/>
        </p:nvSpPr>
        <p:spPr>
          <a:xfrm>
            <a:off x="3501263" y="3897606"/>
            <a:ext cx="488472" cy="273870"/>
          </a:xfrm>
          <a:prstGeom prst="rect">
            <a:avLst/>
          </a:prstGeom>
          <a:noFill/>
        </p:spPr>
        <p:txBody>
          <a:bodyPr wrap="none" rtlCol="0">
            <a:spAutoFit/>
          </a:bodyPr>
          <a:lstStyle/>
          <a:p>
            <a:r>
              <a:rPr lang="nb-NO" sz="800" dirty="0">
                <a:latin typeface="Helvetica Neue LT Com"/>
              </a:rPr>
              <a:t>253w</a:t>
            </a:r>
          </a:p>
        </p:txBody>
      </p:sp>
      <p:sp>
        <p:nvSpPr>
          <p:cNvPr id="23" name="TekstSylinder 22"/>
          <p:cNvSpPr txBox="1"/>
          <p:nvPr/>
        </p:nvSpPr>
        <p:spPr>
          <a:xfrm>
            <a:off x="4502650" y="3897606"/>
            <a:ext cx="488472" cy="273870"/>
          </a:xfrm>
          <a:prstGeom prst="rect">
            <a:avLst/>
          </a:prstGeom>
          <a:noFill/>
        </p:spPr>
        <p:txBody>
          <a:bodyPr wrap="none" rtlCol="0">
            <a:spAutoFit/>
          </a:bodyPr>
          <a:lstStyle/>
          <a:p>
            <a:r>
              <a:rPr lang="nb-NO" sz="800" dirty="0">
                <a:latin typeface="Helvetica Neue LT Com"/>
              </a:rPr>
              <a:t>256w</a:t>
            </a:r>
          </a:p>
        </p:txBody>
      </p:sp>
      <p:pic>
        <p:nvPicPr>
          <p:cNvPr id="24"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445860" y="3962415"/>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6447247" y="3954261"/>
            <a:ext cx="561697" cy="979822"/>
          </a:xfrm>
          <a:prstGeom prst="rect">
            <a:avLst/>
          </a:prstGeom>
          <a:noFill/>
          <a:extLst>
            <a:ext uri="{909E8E84-426E-40DD-AFC4-6F175D3DCCD1}">
              <a14:hiddenFill xmlns:a14="http://schemas.microsoft.com/office/drawing/2010/main">
                <a:solidFill>
                  <a:srgbClr val="FFFFFF"/>
                </a:solidFill>
              </a14:hiddenFill>
            </a:ext>
          </a:extLst>
        </p:spPr>
      </p:pic>
      <p:sp>
        <p:nvSpPr>
          <p:cNvPr id="26" name="TekstSylinder 25"/>
          <p:cNvSpPr txBox="1"/>
          <p:nvPr/>
        </p:nvSpPr>
        <p:spPr>
          <a:xfrm>
            <a:off x="5482473" y="3897606"/>
            <a:ext cx="488472" cy="273870"/>
          </a:xfrm>
          <a:prstGeom prst="rect">
            <a:avLst/>
          </a:prstGeom>
          <a:noFill/>
        </p:spPr>
        <p:txBody>
          <a:bodyPr wrap="none" rtlCol="0">
            <a:spAutoFit/>
          </a:bodyPr>
          <a:lstStyle/>
          <a:p>
            <a:r>
              <a:rPr lang="nb-NO" sz="800" dirty="0">
                <a:latin typeface="Helvetica Neue LT Com"/>
              </a:rPr>
              <a:t>256w</a:t>
            </a:r>
          </a:p>
        </p:txBody>
      </p:sp>
      <p:sp>
        <p:nvSpPr>
          <p:cNvPr id="27" name="TekstSylinder 26"/>
          <p:cNvSpPr txBox="1"/>
          <p:nvPr/>
        </p:nvSpPr>
        <p:spPr>
          <a:xfrm>
            <a:off x="6483859" y="3897606"/>
            <a:ext cx="488472" cy="273870"/>
          </a:xfrm>
          <a:prstGeom prst="rect">
            <a:avLst/>
          </a:prstGeom>
          <a:noFill/>
        </p:spPr>
        <p:txBody>
          <a:bodyPr wrap="none" rtlCol="0">
            <a:spAutoFit/>
          </a:bodyPr>
          <a:lstStyle/>
          <a:p>
            <a:r>
              <a:rPr lang="nb-NO" sz="800" dirty="0">
                <a:latin typeface="Helvetica Neue LT Com"/>
              </a:rPr>
              <a:t>250w</a:t>
            </a:r>
          </a:p>
        </p:txBody>
      </p:sp>
      <p:sp>
        <p:nvSpPr>
          <p:cNvPr id="35" name="TekstSylinder 34"/>
          <p:cNvSpPr txBox="1"/>
          <p:nvPr/>
        </p:nvSpPr>
        <p:spPr>
          <a:xfrm>
            <a:off x="7856910" y="3474413"/>
            <a:ext cx="857927" cy="646331"/>
          </a:xfrm>
          <a:prstGeom prst="rect">
            <a:avLst/>
          </a:prstGeom>
          <a:noFill/>
        </p:spPr>
        <p:txBody>
          <a:bodyPr wrap="none" rtlCol="0">
            <a:spAutoFit/>
          </a:bodyPr>
          <a:lstStyle/>
          <a:p>
            <a:r>
              <a:rPr lang="nb-NO" dirty="0"/>
              <a:t>465,6V</a:t>
            </a:r>
          </a:p>
          <a:p>
            <a:r>
              <a:rPr lang="nb-NO" dirty="0"/>
              <a:t>3038W</a:t>
            </a:r>
          </a:p>
        </p:txBody>
      </p:sp>
      <p:sp>
        <p:nvSpPr>
          <p:cNvPr id="36" name="Frihåndsform 35"/>
          <p:cNvSpPr/>
          <p:nvPr/>
        </p:nvSpPr>
        <p:spPr>
          <a:xfrm>
            <a:off x="556925" y="3365445"/>
            <a:ext cx="707293" cy="1084891"/>
          </a:xfrm>
          <a:custGeom>
            <a:avLst/>
            <a:gdLst>
              <a:gd name="connsiteX0" fmla="*/ 624840 w 624840"/>
              <a:gd name="connsiteY0" fmla="*/ 0 h 853446"/>
              <a:gd name="connsiteX1" fmla="*/ 472440 w 624840"/>
              <a:gd name="connsiteY1" fmla="*/ 15240 h 853446"/>
              <a:gd name="connsiteX2" fmla="*/ 449580 w 624840"/>
              <a:gd name="connsiteY2" fmla="*/ 22860 h 853446"/>
              <a:gd name="connsiteX3" fmla="*/ 373380 w 624840"/>
              <a:gd name="connsiteY3" fmla="*/ 38100 h 853446"/>
              <a:gd name="connsiteX4" fmla="*/ 327660 w 624840"/>
              <a:gd name="connsiteY4" fmla="*/ 53340 h 853446"/>
              <a:gd name="connsiteX5" fmla="*/ 304800 w 624840"/>
              <a:gd name="connsiteY5" fmla="*/ 60960 h 853446"/>
              <a:gd name="connsiteX6" fmla="*/ 274320 w 624840"/>
              <a:gd name="connsiteY6" fmla="*/ 76200 h 853446"/>
              <a:gd name="connsiteX7" fmla="*/ 251460 w 624840"/>
              <a:gd name="connsiteY7" fmla="*/ 91440 h 853446"/>
              <a:gd name="connsiteX8" fmla="*/ 228600 w 624840"/>
              <a:gd name="connsiteY8" fmla="*/ 99060 h 853446"/>
              <a:gd name="connsiteX9" fmla="*/ 205740 w 624840"/>
              <a:gd name="connsiteY9" fmla="*/ 121920 h 853446"/>
              <a:gd name="connsiteX10" fmla="*/ 160020 w 624840"/>
              <a:gd name="connsiteY10" fmla="*/ 160020 h 853446"/>
              <a:gd name="connsiteX11" fmla="*/ 137160 w 624840"/>
              <a:gd name="connsiteY11" fmla="*/ 190500 h 853446"/>
              <a:gd name="connsiteX12" fmla="*/ 121920 w 624840"/>
              <a:gd name="connsiteY12" fmla="*/ 213360 h 853446"/>
              <a:gd name="connsiteX13" fmla="*/ 76200 w 624840"/>
              <a:gd name="connsiteY13" fmla="*/ 251460 h 853446"/>
              <a:gd name="connsiteX14" fmla="*/ 53340 w 624840"/>
              <a:gd name="connsiteY14" fmla="*/ 297180 h 853446"/>
              <a:gd name="connsiteX15" fmla="*/ 22860 w 624840"/>
              <a:gd name="connsiteY15" fmla="*/ 342900 h 853446"/>
              <a:gd name="connsiteX16" fmla="*/ 15240 w 624840"/>
              <a:gd name="connsiteY16" fmla="*/ 381000 h 853446"/>
              <a:gd name="connsiteX17" fmla="*/ 7620 w 624840"/>
              <a:gd name="connsiteY17" fmla="*/ 403860 h 853446"/>
              <a:gd name="connsiteX18" fmla="*/ 0 w 624840"/>
              <a:gd name="connsiteY18" fmla="*/ 449580 h 853446"/>
              <a:gd name="connsiteX19" fmla="*/ 7620 w 624840"/>
              <a:gd name="connsiteY19" fmla="*/ 617220 h 853446"/>
              <a:gd name="connsiteX20" fmla="*/ 15240 w 624840"/>
              <a:gd name="connsiteY20" fmla="*/ 640080 h 853446"/>
              <a:gd name="connsiteX21" fmla="*/ 38100 w 624840"/>
              <a:gd name="connsiteY21" fmla="*/ 716280 h 853446"/>
              <a:gd name="connsiteX22" fmla="*/ 68580 w 624840"/>
              <a:gd name="connsiteY22" fmla="*/ 762000 h 853446"/>
              <a:gd name="connsiteX23" fmla="*/ 91440 w 624840"/>
              <a:gd name="connsiteY23" fmla="*/ 769620 h 853446"/>
              <a:gd name="connsiteX24" fmla="*/ 190500 w 624840"/>
              <a:gd name="connsiteY24" fmla="*/ 784860 h 853446"/>
              <a:gd name="connsiteX25" fmla="*/ 220980 w 624840"/>
              <a:gd name="connsiteY25" fmla="*/ 792480 h 853446"/>
              <a:gd name="connsiteX26" fmla="*/ 266700 w 624840"/>
              <a:gd name="connsiteY26" fmla="*/ 807720 h 853446"/>
              <a:gd name="connsiteX27" fmla="*/ 312420 w 624840"/>
              <a:gd name="connsiteY27" fmla="*/ 815340 h 853446"/>
              <a:gd name="connsiteX28" fmla="*/ 350520 w 624840"/>
              <a:gd name="connsiteY28" fmla="*/ 822960 h 853446"/>
              <a:gd name="connsiteX29" fmla="*/ 472440 w 624840"/>
              <a:gd name="connsiteY29" fmla="*/ 838200 h 853446"/>
              <a:gd name="connsiteX30" fmla="*/ 525780 w 624840"/>
              <a:gd name="connsiteY30" fmla="*/ 853440 h 85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24840" h="853446">
                <a:moveTo>
                  <a:pt x="624840" y="0"/>
                </a:moveTo>
                <a:cubicBezTo>
                  <a:pt x="604399" y="1858"/>
                  <a:pt x="498164" y="10953"/>
                  <a:pt x="472440" y="15240"/>
                </a:cubicBezTo>
                <a:cubicBezTo>
                  <a:pt x="464517" y="16560"/>
                  <a:pt x="457421" y="21118"/>
                  <a:pt x="449580" y="22860"/>
                </a:cubicBezTo>
                <a:cubicBezTo>
                  <a:pt x="396617" y="34630"/>
                  <a:pt x="416757" y="25087"/>
                  <a:pt x="373380" y="38100"/>
                </a:cubicBezTo>
                <a:cubicBezTo>
                  <a:pt x="357993" y="42716"/>
                  <a:pt x="342900" y="48260"/>
                  <a:pt x="327660" y="53340"/>
                </a:cubicBezTo>
                <a:cubicBezTo>
                  <a:pt x="320040" y="55880"/>
                  <a:pt x="311984" y="57368"/>
                  <a:pt x="304800" y="60960"/>
                </a:cubicBezTo>
                <a:cubicBezTo>
                  <a:pt x="294640" y="66040"/>
                  <a:pt x="284183" y="70564"/>
                  <a:pt x="274320" y="76200"/>
                </a:cubicBezTo>
                <a:cubicBezTo>
                  <a:pt x="266369" y="80744"/>
                  <a:pt x="259651" y="87344"/>
                  <a:pt x="251460" y="91440"/>
                </a:cubicBezTo>
                <a:cubicBezTo>
                  <a:pt x="244276" y="95032"/>
                  <a:pt x="236220" y="96520"/>
                  <a:pt x="228600" y="99060"/>
                </a:cubicBezTo>
                <a:cubicBezTo>
                  <a:pt x="220980" y="106680"/>
                  <a:pt x="214019" y="115021"/>
                  <a:pt x="205740" y="121920"/>
                </a:cubicBezTo>
                <a:cubicBezTo>
                  <a:pt x="170466" y="151315"/>
                  <a:pt x="193413" y="121062"/>
                  <a:pt x="160020" y="160020"/>
                </a:cubicBezTo>
                <a:cubicBezTo>
                  <a:pt x="151755" y="169663"/>
                  <a:pt x="144542" y="180166"/>
                  <a:pt x="137160" y="190500"/>
                </a:cubicBezTo>
                <a:cubicBezTo>
                  <a:pt x="131837" y="197952"/>
                  <a:pt x="127783" y="206325"/>
                  <a:pt x="121920" y="213360"/>
                </a:cubicBezTo>
                <a:cubicBezTo>
                  <a:pt x="103585" y="235362"/>
                  <a:pt x="98677" y="236475"/>
                  <a:pt x="76200" y="251460"/>
                </a:cubicBezTo>
                <a:cubicBezTo>
                  <a:pt x="57047" y="308919"/>
                  <a:pt x="82883" y="238094"/>
                  <a:pt x="53340" y="297180"/>
                </a:cubicBezTo>
                <a:cubicBezTo>
                  <a:pt x="31284" y="341291"/>
                  <a:pt x="66195" y="299565"/>
                  <a:pt x="22860" y="342900"/>
                </a:cubicBezTo>
                <a:cubicBezTo>
                  <a:pt x="20320" y="355600"/>
                  <a:pt x="18381" y="368435"/>
                  <a:pt x="15240" y="381000"/>
                </a:cubicBezTo>
                <a:cubicBezTo>
                  <a:pt x="13292" y="388792"/>
                  <a:pt x="9362" y="396019"/>
                  <a:pt x="7620" y="403860"/>
                </a:cubicBezTo>
                <a:cubicBezTo>
                  <a:pt x="4268" y="418942"/>
                  <a:pt x="2540" y="434340"/>
                  <a:pt x="0" y="449580"/>
                </a:cubicBezTo>
                <a:cubicBezTo>
                  <a:pt x="2540" y="505460"/>
                  <a:pt x="3159" y="561460"/>
                  <a:pt x="7620" y="617220"/>
                </a:cubicBezTo>
                <a:cubicBezTo>
                  <a:pt x="8261" y="625227"/>
                  <a:pt x="13033" y="632357"/>
                  <a:pt x="15240" y="640080"/>
                </a:cubicBezTo>
                <a:cubicBezTo>
                  <a:pt x="38272" y="720693"/>
                  <a:pt x="1883" y="607630"/>
                  <a:pt x="38100" y="716280"/>
                </a:cubicBezTo>
                <a:cubicBezTo>
                  <a:pt x="46089" y="740247"/>
                  <a:pt x="44117" y="745692"/>
                  <a:pt x="68580" y="762000"/>
                </a:cubicBezTo>
                <a:cubicBezTo>
                  <a:pt x="75263" y="766455"/>
                  <a:pt x="83717" y="767413"/>
                  <a:pt x="91440" y="769620"/>
                </a:cubicBezTo>
                <a:cubicBezTo>
                  <a:pt x="133435" y="781619"/>
                  <a:pt x="135228" y="778719"/>
                  <a:pt x="190500" y="784860"/>
                </a:cubicBezTo>
                <a:cubicBezTo>
                  <a:pt x="200660" y="787400"/>
                  <a:pt x="210949" y="789471"/>
                  <a:pt x="220980" y="792480"/>
                </a:cubicBezTo>
                <a:cubicBezTo>
                  <a:pt x="236367" y="797096"/>
                  <a:pt x="250854" y="805079"/>
                  <a:pt x="266700" y="807720"/>
                </a:cubicBezTo>
                <a:lnTo>
                  <a:pt x="312420" y="815340"/>
                </a:lnTo>
                <a:cubicBezTo>
                  <a:pt x="325163" y="817657"/>
                  <a:pt x="337745" y="820831"/>
                  <a:pt x="350520" y="822960"/>
                </a:cubicBezTo>
                <a:cubicBezTo>
                  <a:pt x="394011" y="830209"/>
                  <a:pt x="427781" y="833238"/>
                  <a:pt x="472440" y="838200"/>
                </a:cubicBezTo>
                <a:cubicBezTo>
                  <a:pt x="520570" y="854243"/>
                  <a:pt x="502096" y="853440"/>
                  <a:pt x="525780" y="85344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cxnSp>
        <p:nvCxnSpPr>
          <p:cNvPr id="37" name="Rett linje 36"/>
          <p:cNvCxnSpPr/>
          <p:nvPr/>
        </p:nvCxnSpPr>
        <p:spPr>
          <a:xfrm flipH="1">
            <a:off x="315055" y="5523587"/>
            <a:ext cx="8372157" cy="833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8"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2698013" y="5119207"/>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3656275" y="5124017"/>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4657661" y="5119206"/>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5637485" y="5119206"/>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6617308" y="5127359"/>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7575570" y="5119207"/>
            <a:ext cx="561697" cy="979822"/>
          </a:xfrm>
          <a:prstGeom prst="rect">
            <a:avLst/>
          </a:prstGeom>
          <a:noFill/>
          <a:extLst>
            <a:ext uri="{909E8E84-426E-40DD-AFC4-6F175D3DCCD1}">
              <a14:hiddenFill xmlns:a14="http://schemas.microsoft.com/office/drawing/2010/main">
                <a:solidFill>
                  <a:srgbClr val="FFFFFF"/>
                </a:solidFill>
              </a14:hiddenFill>
            </a:ext>
          </a:extLst>
        </p:spPr>
      </p:pic>
      <p:sp>
        <p:nvSpPr>
          <p:cNvPr id="44" name="TekstSylinder 43"/>
          <p:cNvSpPr txBox="1"/>
          <p:nvPr/>
        </p:nvSpPr>
        <p:spPr>
          <a:xfrm>
            <a:off x="2734626" y="5049588"/>
            <a:ext cx="488472" cy="273870"/>
          </a:xfrm>
          <a:prstGeom prst="rect">
            <a:avLst/>
          </a:prstGeom>
          <a:noFill/>
        </p:spPr>
        <p:txBody>
          <a:bodyPr wrap="none" rtlCol="0">
            <a:spAutoFit/>
          </a:bodyPr>
          <a:lstStyle/>
          <a:p>
            <a:r>
              <a:rPr lang="nb-NO" sz="800" dirty="0">
                <a:latin typeface="Helvetica Neue LT Com"/>
              </a:rPr>
              <a:t>252w</a:t>
            </a:r>
          </a:p>
        </p:txBody>
      </p:sp>
      <p:sp>
        <p:nvSpPr>
          <p:cNvPr id="45" name="TekstSylinder 44"/>
          <p:cNvSpPr txBox="1"/>
          <p:nvPr/>
        </p:nvSpPr>
        <p:spPr>
          <a:xfrm>
            <a:off x="3692888" y="5059209"/>
            <a:ext cx="488472" cy="273870"/>
          </a:xfrm>
          <a:prstGeom prst="rect">
            <a:avLst/>
          </a:prstGeom>
          <a:noFill/>
        </p:spPr>
        <p:txBody>
          <a:bodyPr wrap="none" rtlCol="0">
            <a:spAutoFit/>
          </a:bodyPr>
          <a:lstStyle/>
          <a:p>
            <a:r>
              <a:rPr lang="nb-NO" sz="800" dirty="0">
                <a:latin typeface="Helvetica Neue LT Com"/>
              </a:rPr>
              <a:t>251w</a:t>
            </a:r>
          </a:p>
        </p:txBody>
      </p:sp>
      <p:sp>
        <p:nvSpPr>
          <p:cNvPr id="46" name="TekstSylinder 45"/>
          <p:cNvSpPr txBox="1"/>
          <p:nvPr/>
        </p:nvSpPr>
        <p:spPr>
          <a:xfrm>
            <a:off x="4694274" y="5046244"/>
            <a:ext cx="488472" cy="273870"/>
          </a:xfrm>
          <a:prstGeom prst="rect">
            <a:avLst/>
          </a:prstGeom>
          <a:noFill/>
        </p:spPr>
        <p:txBody>
          <a:bodyPr wrap="none" rtlCol="0">
            <a:spAutoFit/>
          </a:bodyPr>
          <a:lstStyle/>
          <a:p>
            <a:r>
              <a:rPr lang="nb-NO" sz="800" dirty="0">
                <a:latin typeface="Helvetica Neue LT Com"/>
              </a:rPr>
              <a:t>250w</a:t>
            </a:r>
          </a:p>
        </p:txBody>
      </p:sp>
      <p:sp>
        <p:nvSpPr>
          <p:cNvPr id="47" name="TekstSylinder 46"/>
          <p:cNvSpPr txBox="1"/>
          <p:nvPr/>
        </p:nvSpPr>
        <p:spPr>
          <a:xfrm>
            <a:off x="5674097" y="5046244"/>
            <a:ext cx="488472" cy="273870"/>
          </a:xfrm>
          <a:prstGeom prst="rect">
            <a:avLst/>
          </a:prstGeom>
          <a:noFill/>
        </p:spPr>
        <p:txBody>
          <a:bodyPr wrap="none" rtlCol="0">
            <a:spAutoFit/>
          </a:bodyPr>
          <a:lstStyle/>
          <a:p>
            <a:r>
              <a:rPr lang="nb-NO" sz="800" dirty="0">
                <a:latin typeface="Helvetica Neue LT Com"/>
              </a:rPr>
              <a:t>257w</a:t>
            </a:r>
          </a:p>
        </p:txBody>
      </p:sp>
      <p:sp>
        <p:nvSpPr>
          <p:cNvPr id="48" name="TekstSylinder 47"/>
          <p:cNvSpPr txBox="1"/>
          <p:nvPr/>
        </p:nvSpPr>
        <p:spPr>
          <a:xfrm>
            <a:off x="6650489" y="5046244"/>
            <a:ext cx="488472" cy="273870"/>
          </a:xfrm>
          <a:prstGeom prst="rect">
            <a:avLst/>
          </a:prstGeom>
          <a:noFill/>
        </p:spPr>
        <p:txBody>
          <a:bodyPr wrap="none" rtlCol="0">
            <a:spAutoFit/>
          </a:bodyPr>
          <a:lstStyle/>
          <a:p>
            <a:r>
              <a:rPr lang="nb-NO" sz="800" dirty="0">
                <a:latin typeface="Helvetica Neue LT Com"/>
              </a:rPr>
              <a:t>252w</a:t>
            </a:r>
          </a:p>
        </p:txBody>
      </p:sp>
      <p:sp>
        <p:nvSpPr>
          <p:cNvPr id="49" name="TekstSylinder 48"/>
          <p:cNvSpPr txBox="1"/>
          <p:nvPr/>
        </p:nvSpPr>
        <p:spPr>
          <a:xfrm>
            <a:off x="7608751" y="5062551"/>
            <a:ext cx="488472" cy="273870"/>
          </a:xfrm>
          <a:prstGeom prst="rect">
            <a:avLst/>
          </a:prstGeom>
          <a:noFill/>
        </p:spPr>
        <p:txBody>
          <a:bodyPr wrap="none" rtlCol="0">
            <a:spAutoFit/>
          </a:bodyPr>
          <a:lstStyle/>
          <a:p>
            <a:r>
              <a:rPr lang="nb-NO" sz="800" dirty="0">
                <a:latin typeface="Helvetica Neue LT Com"/>
              </a:rPr>
              <a:t>259w</a:t>
            </a:r>
          </a:p>
        </p:txBody>
      </p:sp>
      <p:pic>
        <p:nvPicPr>
          <p:cNvPr id="50"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1706115" y="5127359"/>
            <a:ext cx="561697" cy="97982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4" descr="JKM320P-7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712" r="17478"/>
          <a:stretch/>
        </p:blipFill>
        <p:spPr bwMode="auto">
          <a:xfrm rot="16200000">
            <a:off x="714218" y="5127359"/>
            <a:ext cx="561697" cy="979822"/>
          </a:xfrm>
          <a:prstGeom prst="rect">
            <a:avLst/>
          </a:prstGeom>
          <a:noFill/>
          <a:extLst>
            <a:ext uri="{909E8E84-426E-40DD-AFC4-6F175D3DCCD1}">
              <a14:hiddenFill xmlns:a14="http://schemas.microsoft.com/office/drawing/2010/main">
                <a:solidFill>
                  <a:srgbClr val="FFFFFF"/>
                </a:solidFill>
              </a14:hiddenFill>
            </a:ext>
          </a:extLst>
        </p:spPr>
      </p:pic>
      <p:sp>
        <p:nvSpPr>
          <p:cNvPr id="52" name="TekstSylinder 51"/>
          <p:cNvSpPr txBox="1"/>
          <p:nvPr/>
        </p:nvSpPr>
        <p:spPr>
          <a:xfrm>
            <a:off x="1753363" y="5059209"/>
            <a:ext cx="488472" cy="273870"/>
          </a:xfrm>
          <a:prstGeom prst="rect">
            <a:avLst/>
          </a:prstGeom>
          <a:noFill/>
        </p:spPr>
        <p:txBody>
          <a:bodyPr wrap="none" rtlCol="0">
            <a:spAutoFit/>
          </a:bodyPr>
          <a:lstStyle/>
          <a:p>
            <a:r>
              <a:rPr lang="nb-NO" sz="800" dirty="0">
                <a:latin typeface="Helvetica Neue LT Com"/>
              </a:rPr>
              <a:t>252w</a:t>
            </a:r>
          </a:p>
        </p:txBody>
      </p:sp>
      <p:sp>
        <p:nvSpPr>
          <p:cNvPr id="53" name="TekstSylinder 52"/>
          <p:cNvSpPr txBox="1"/>
          <p:nvPr/>
        </p:nvSpPr>
        <p:spPr>
          <a:xfrm>
            <a:off x="762893" y="5062551"/>
            <a:ext cx="488472" cy="273870"/>
          </a:xfrm>
          <a:prstGeom prst="rect">
            <a:avLst/>
          </a:prstGeom>
          <a:noFill/>
        </p:spPr>
        <p:txBody>
          <a:bodyPr wrap="none" rtlCol="0">
            <a:spAutoFit/>
          </a:bodyPr>
          <a:lstStyle/>
          <a:p>
            <a:r>
              <a:rPr lang="nb-NO" sz="800" dirty="0">
                <a:latin typeface="Helvetica Neue LT Com"/>
              </a:rPr>
              <a:t>252w</a:t>
            </a:r>
          </a:p>
        </p:txBody>
      </p:sp>
      <p:sp>
        <p:nvSpPr>
          <p:cNvPr id="31" name="Frihåndsform 30"/>
          <p:cNvSpPr/>
          <p:nvPr/>
        </p:nvSpPr>
        <p:spPr>
          <a:xfrm>
            <a:off x="7469746" y="4386045"/>
            <a:ext cx="1381067" cy="1138992"/>
          </a:xfrm>
          <a:custGeom>
            <a:avLst/>
            <a:gdLst>
              <a:gd name="connsiteX0" fmla="*/ 0 w 1381067"/>
              <a:gd name="connsiteY0" fmla="*/ 57166 h 1138992"/>
              <a:gd name="connsiteX1" fmla="*/ 837127 w 1381067"/>
              <a:gd name="connsiteY1" fmla="*/ 121561 h 1138992"/>
              <a:gd name="connsiteX2" fmla="*/ 1223493 w 1381067"/>
              <a:gd name="connsiteY2" fmla="*/ 1138992 h 1138992"/>
            </a:gdLst>
            <a:ahLst/>
            <a:cxnLst>
              <a:cxn ang="0">
                <a:pos x="connsiteX0" y="connsiteY0"/>
              </a:cxn>
              <a:cxn ang="0">
                <a:pos x="connsiteX1" y="connsiteY1"/>
              </a:cxn>
              <a:cxn ang="0">
                <a:pos x="connsiteX2" y="connsiteY2"/>
              </a:cxn>
            </a:cxnLst>
            <a:rect l="l" t="t" r="r" b="b"/>
            <a:pathLst>
              <a:path w="1381067" h="1138992">
                <a:moveTo>
                  <a:pt x="0" y="57166"/>
                </a:moveTo>
                <a:cubicBezTo>
                  <a:pt x="316606" y="-789"/>
                  <a:pt x="633212" y="-58743"/>
                  <a:pt x="837127" y="121561"/>
                </a:cubicBezTo>
                <a:cubicBezTo>
                  <a:pt x="1041042" y="301865"/>
                  <a:pt x="1672107" y="982299"/>
                  <a:pt x="1223493" y="113899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965038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LC_EN-ROW"/>
          <p:cNvSpPr/>
          <p:nvPr/>
        </p:nvSpPr>
        <p:spPr>
          <a:xfrm>
            <a:off x="2303749" y="4988447"/>
            <a:ext cx="662361" cy="253916"/>
          </a:xfrm>
          <a:prstGeom prst="rect">
            <a:avLst/>
          </a:prstGeom>
        </p:spPr>
        <p:txBody>
          <a:bodyPr wrap="none">
            <a:spAutoFit/>
          </a:bodyPr>
          <a:lstStyle/>
          <a:p>
            <a:pPr defTabSz="685800"/>
            <a:r>
              <a:rPr lang="de-DE" sz="1050" b="1" kern="0">
                <a:solidFill>
                  <a:srgbClr val="6C6C6C"/>
                </a:solidFill>
                <a:cs typeface="Arial" charset="0"/>
              </a:rPr>
              <a:t>String A:</a:t>
            </a:r>
            <a:endParaRPr lang="en-US" sz="1050" b="1" kern="0">
              <a:solidFill>
                <a:srgbClr val="6C6C6C"/>
              </a:solidFill>
              <a:cs typeface="Arial" charset="0"/>
            </a:endParaRPr>
          </a:p>
        </p:txBody>
      </p:sp>
      <p:sp>
        <p:nvSpPr>
          <p:cNvPr id="48" name="LC_EN-ROW"/>
          <p:cNvSpPr/>
          <p:nvPr/>
        </p:nvSpPr>
        <p:spPr>
          <a:xfrm>
            <a:off x="2288033" y="5553908"/>
            <a:ext cx="655949" cy="253916"/>
          </a:xfrm>
          <a:prstGeom prst="rect">
            <a:avLst/>
          </a:prstGeom>
        </p:spPr>
        <p:txBody>
          <a:bodyPr wrap="none">
            <a:spAutoFit/>
          </a:bodyPr>
          <a:lstStyle/>
          <a:p>
            <a:pPr defTabSz="685800"/>
            <a:r>
              <a:rPr lang="de-DE" sz="1050" b="1" kern="0">
                <a:solidFill>
                  <a:srgbClr val="6C6C6C"/>
                </a:solidFill>
                <a:cs typeface="Arial" charset="0"/>
              </a:rPr>
              <a:t>String B:</a:t>
            </a:r>
            <a:endParaRPr lang="en-US" sz="1050" b="1" kern="0">
              <a:solidFill>
                <a:srgbClr val="6C6C6C"/>
              </a:solidFill>
              <a:cs typeface="Arial" charset="0"/>
            </a:endParaRPr>
          </a:p>
        </p:txBody>
      </p:sp>
      <p:graphicFrame>
        <p:nvGraphicFramePr>
          <p:cNvPr id="41" name="LC_EN-ROW"/>
          <p:cNvGraphicFramePr>
            <a:graphicFrameLocks noGrp="1"/>
          </p:cNvGraphicFramePr>
          <p:nvPr>
            <p:extLst/>
          </p:nvPr>
        </p:nvGraphicFramePr>
        <p:xfrm>
          <a:off x="1601670" y="1915485"/>
          <a:ext cx="5940660" cy="1946910"/>
        </p:xfrm>
        <a:graphic>
          <a:graphicData uri="http://schemas.openxmlformats.org/drawingml/2006/table">
            <a:tbl>
              <a:tblPr firstRow="1" bandRow="1">
                <a:tableStyleId>{5C22544A-7EE6-4342-B048-85BDC9FD1C3A}</a:tableStyleId>
              </a:tblPr>
              <a:tblGrid>
                <a:gridCol w="756084">
                  <a:extLst>
                    <a:ext uri="{9D8B030D-6E8A-4147-A177-3AD203B41FA5}">
                      <a16:colId xmlns:a16="http://schemas.microsoft.com/office/drawing/2014/main" val="20000"/>
                    </a:ext>
                  </a:extLst>
                </a:gridCol>
                <a:gridCol w="1458162">
                  <a:extLst>
                    <a:ext uri="{9D8B030D-6E8A-4147-A177-3AD203B41FA5}">
                      <a16:colId xmlns:a16="http://schemas.microsoft.com/office/drawing/2014/main" val="20001"/>
                    </a:ext>
                  </a:extLst>
                </a:gridCol>
                <a:gridCol w="1323147">
                  <a:extLst>
                    <a:ext uri="{9D8B030D-6E8A-4147-A177-3AD203B41FA5}">
                      <a16:colId xmlns:a16="http://schemas.microsoft.com/office/drawing/2014/main" val="20002"/>
                    </a:ext>
                  </a:extLst>
                </a:gridCol>
                <a:gridCol w="1323147">
                  <a:extLst>
                    <a:ext uri="{9D8B030D-6E8A-4147-A177-3AD203B41FA5}">
                      <a16:colId xmlns:a16="http://schemas.microsoft.com/office/drawing/2014/main" val="20003"/>
                    </a:ext>
                  </a:extLst>
                </a:gridCol>
                <a:gridCol w="1080120">
                  <a:extLst>
                    <a:ext uri="{9D8B030D-6E8A-4147-A177-3AD203B41FA5}">
                      <a16:colId xmlns:a16="http://schemas.microsoft.com/office/drawing/2014/main" val="20004"/>
                    </a:ext>
                  </a:extLst>
                </a:gridCol>
              </a:tblGrid>
              <a:tr h="278130">
                <a:tc>
                  <a:txBody>
                    <a:bodyPr/>
                    <a:lstStyle/>
                    <a:p>
                      <a:pPr algn="l" rtl="0"/>
                      <a:endParaRPr lang="en-US" sz="1000" dirty="0"/>
                    </a:p>
                  </a:txBody>
                  <a:tcPr marL="68580" marR="68580" marT="34290" marB="34290"/>
                </a:tc>
                <a:tc>
                  <a:txBody>
                    <a:bodyPr/>
                    <a:lstStyle/>
                    <a:p>
                      <a:pPr algn="l" rtl="0"/>
                      <a:endParaRPr lang="en-US" sz="1000"/>
                    </a:p>
                  </a:txBody>
                  <a:tcPr marL="68580" marR="68580" marT="34290" marB="34290"/>
                </a:tc>
                <a:tc>
                  <a:txBody>
                    <a:bodyPr/>
                    <a:lstStyle/>
                    <a:p>
                      <a:pPr algn="l" rtl="0"/>
                      <a:r>
                        <a:rPr lang="en-US" sz="1000"/>
                        <a:t>Min OPs/String</a:t>
                      </a:r>
                    </a:p>
                  </a:txBody>
                  <a:tcPr marL="68580" marR="68580" marT="34290" marB="34290"/>
                </a:tc>
                <a:tc>
                  <a:txBody>
                    <a:bodyPr/>
                    <a:lstStyle/>
                    <a:p>
                      <a:pPr algn="l" rtl="0"/>
                      <a:r>
                        <a:rPr lang="en-US" sz="1000"/>
                        <a:t>Max OPs/String</a:t>
                      </a:r>
                    </a:p>
                  </a:txBody>
                  <a:tcPr marL="68580" marR="68580" marT="34290" marB="34290"/>
                </a:tc>
                <a:tc>
                  <a:txBody>
                    <a:bodyPr/>
                    <a:lstStyle/>
                    <a:p>
                      <a:pPr algn="l" rtl="0"/>
                      <a:r>
                        <a:rPr lang="en-US" sz="1000" err="1"/>
                        <a:t>Pmax</a:t>
                      </a:r>
                      <a:r>
                        <a:rPr lang="en-US" sz="1000"/>
                        <a:t>/String</a:t>
                      </a:r>
                    </a:p>
                  </a:txBody>
                  <a:tcPr marL="68580" marR="68580" marT="34290" marB="34290"/>
                </a:tc>
                <a:extLst>
                  <a:ext uri="{0D108BD9-81ED-4DB2-BD59-A6C34878D82A}">
                    <a16:rowId xmlns:a16="http://schemas.microsoft.com/office/drawing/2014/main" val="10000"/>
                  </a:ext>
                </a:extLst>
              </a:tr>
              <a:tr h="278130">
                <a:tc rowSpan="2">
                  <a:txBody>
                    <a:bodyPr/>
                    <a:lstStyle/>
                    <a:p>
                      <a:pPr algn="l" rtl="0"/>
                      <a:r>
                        <a:rPr lang="en-US" sz="1000" dirty="0"/>
                        <a:t>1-fas</a:t>
                      </a:r>
                    </a:p>
                  </a:txBody>
                  <a:tcPr marL="68580" marR="68580" marT="34290" marB="34290">
                    <a:lnB w="12700" cmpd="sng">
                      <a:noFill/>
                    </a:lnB>
                  </a:tcPr>
                </a:tc>
                <a:tc>
                  <a:txBody>
                    <a:bodyPr/>
                    <a:lstStyle/>
                    <a:p>
                      <a:pPr algn="l" rtl="0"/>
                      <a:r>
                        <a:rPr lang="de-DE" sz="1000"/>
                        <a:t>P300, P350, P500</a:t>
                      </a:r>
                      <a:endParaRPr lang="en-US" sz="1000"/>
                    </a:p>
                  </a:txBody>
                  <a:tcPr marL="68580" marR="68580" marT="34290" marB="34290"/>
                </a:tc>
                <a:tc>
                  <a:txBody>
                    <a:bodyPr/>
                    <a:lstStyle/>
                    <a:p>
                      <a:pPr algn="l" rtl="0"/>
                      <a:r>
                        <a:rPr lang="en-US" sz="1000"/>
                        <a:t>8</a:t>
                      </a:r>
                    </a:p>
                  </a:txBody>
                  <a:tcPr marL="68580" marR="68580" marT="34290" marB="34290"/>
                </a:tc>
                <a:tc>
                  <a:txBody>
                    <a:bodyPr/>
                    <a:lstStyle/>
                    <a:p>
                      <a:pPr algn="l" rtl="0"/>
                      <a:r>
                        <a:rPr lang="en-US" sz="1000"/>
                        <a:t>25</a:t>
                      </a:r>
                    </a:p>
                  </a:txBody>
                  <a:tcPr marL="68580" marR="68580" marT="34290" marB="34290"/>
                </a:tc>
                <a:tc rowSpan="2">
                  <a:txBody>
                    <a:bodyPr/>
                    <a:lstStyle/>
                    <a:p>
                      <a:pPr algn="l" rtl="0"/>
                      <a:r>
                        <a:rPr lang="en-US" sz="1000"/>
                        <a:t>5,25 kW</a:t>
                      </a:r>
                    </a:p>
                  </a:txBody>
                  <a:tcPr marL="68580" marR="68580" marT="34290" marB="34290">
                    <a:lnB w="12700" cmpd="sng">
                      <a:noFill/>
                    </a:lnB>
                  </a:tcPr>
                </a:tc>
                <a:extLst>
                  <a:ext uri="{0D108BD9-81ED-4DB2-BD59-A6C34878D82A}">
                    <a16:rowId xmlns:a16="http://schemas.microsoft.com/office/drawing/2014/main" val="10001"/>
                  </a:ext>
                </a:extLst>
              </a:tr>
              <a:tr h="278130">
                <a:tc vMerge="1">
                  <a:txBody>
                    <a:bodyPr/>
                    <a:lstStyle/>
                    <a:p>
                      <a:pPr algn="l" rtl="0"/>
                      <a:endParaRPr lang="en-US" dirty="0"/>
                    </a:p>
                  </a:txBody>
                  <a:tcPr/>
                </a:tc>
                <a:tc>
                  <a:txBody>
                    <a:bodyPr/>
                    <a:lstStyle/>
                    <a:p>
                      <a:pPr algn="l" rtl="0"/>
                      <a:r>
                        <a:rPr lang="de-DE" sz="1000" dirty="0"/>
                        <a:t>P404, P405</a:t>
                      </a:r>
                      <a:endParaRPr lang="en-US" sz="1000" dirty="0"/>
                    </a:p>
                  </a:txBody>
                  <a:tcPr marL="68580" marR="68580" marT="34290" marB="34290">
                    <a:lnB w="12700" cmpd="sng">
                      <a:noFill/>
                    </a:lnB>
                  </a:tcPr>
                </a:tc>
                <a:tc>
                  <a:txBody>
                    <a:bodyPr/>
                    <a:lstStyle/>
                    <a:p>
                      <a:pPr algn="l" rtl="0"/>
                      <a:r>
                        <a:rPr lang="en-US" sz="1000"/>
                        <a:t>6</a:t>
                      </a:r>
                    </a:p>
                  </a:txBody>
                  <a:tcPr marL="68580" marR="68580" marT="34290" marB="34290">
                    <a:lnB w="12700" cmpd="sng">
                      <a:noFill/>
                    </a:lnB>
                  </a:tcPr>
                </a:tc>
                <a:tc>
                  <a:txBody>
                    <a:bodyPr/>
                    <a:lstStyle/>
                    <a:p>
                      <a:pPr algn="l" rtl="0"/>
                      <a:r>
                        <a:rPr lang="en-US" sz="1000"/>
                        <a:t>25</a:t>
                      </a:r>
                    </a:p>
                  </a:txBody>
                  <a:tcPr marL="68580" marR="68580" marT="34290" marB="34290">
                    <a:lnB w="12700" cmpd="sng">
                      <a:noFill/>
                    </a:lnB>
                  </a:tcPr>
                </a:tc>
                <a:tc vMerge="1">
                  <a:txBody>
                    <a:bodyPr/>
                    <a:lstStyle/>
                    <a:p>
                      <a:pPr algn="l" rtl="0"/>
                      <a:endParaRPr lang="en-US" dirty="0"/>
                    </a:p>
                  </a:txBody>
                  <a:tcPr/>
                </a:tc>
                <a:extLst>
                  <a:ext uri="{0D108BD9-81ED-4DB2-BD59-A6C34878D82A}">
                    <a16:rowId xmlns:a16="http://schemas.microsoft.com/office/drawing/2014/main" val="10002"/>
                  </a:ext>
                </a:extLst>
              </a:tr>
              <a:tr h="278130">
                <a:tc>
                  <a:txBody>
                    <a:bodyPr/>
                    <a:lstStyle/>
                    <a:p>
                      <a:pPr algn="l" rtl="0"/>
                      <a:endParaRPr lang="en-US" sz="1000"/>
                    </a:p>
                  </a:txBody>
                  <a:tcPr marL="68580" marR="68580" marT="34290" marB="3429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rtl="0"/>
                      <a:endParaRPr lang="en-US" sz="1000"/>
                    </a:p>
                  </a:txBody>
                  <a:tcPr marL="68580" marR="68580" marT="34290" marB="3429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rtl="0"/>
                      <a:endParaRPr lang="en-US" sz="1000"/>
                    </a:p>
                  </a:txBody>
                  <a:tcPr marL="68580" marR="68580" marT="34290" marB="3429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rtl="0"/>
                      <a:endParaRPr lang="en-US" sz="1000"/>
                    </a:p>
                  </a:txBody>
                  <a:tcPr marL="68580" marR="68580" marT="34290" marB="3429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a:p>
                  </a:txBody>
                  <a:tcPr marL="68580" marR="68580" marT="34290" marB="3429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8130">
                <a:tc>
                  <a:txBody>
                    <a:bodyPr/>
                    <a:lstStyle/>
                    <a:p>
                      <a:pPr algn="l" rtl="0"/>
                      <a:r>
                        <a:rPr lang="de-DE" sz="1000" dirty="0"/>
                        <a:t>3-fas</a:t>
                      </a:r>
                      <a:endParaRPr lang="en-US" sz="1000" dirty="0"/>
                    </a:p>
                  </a:txBody>
                  <a:tcPr marL="68580" marR="68580" marT="34290" marB="34290">
                    <a:lnT w="12700" cmpd="sng">
                      <a:noFill/>
                    </a:lnT>
                    <a:solidFill>
                      <a:schemeClr val="accent1">
                        <a:lumMod val="20000"/>
                        <a:lumOff val="80000"/>
                      </a:schemeClr>
                    </a:solidFill>
                  </a:tcPr>
                </a:tc>
                <a:tc>
                  <a:txBody>
                    <a:bodyPr/>
                    <a:lstStyle/>
                    <a:p>
                      <a:pPr algn="l" rtl="0"/>
                      <a:r>
                        <a:rPr lang="de-DE" sz="1000"/>
                        <a:t>P300, P350, P500</a:t>
                      </a:r>
                      <a:endParaRPr lang="en-US" sz="1000"/>
                    </a:p>
                  </a:txBody>
                  <a:tcPr marL="68580" marR="68580" marT="34290" marB="34290">
                    <a:lnT w="12700" cmpd="sng">
                      <a:noFill/>
                    </a:lnT>
                    <a:solidFill>
                      <a:schemeClr val="accent1">
                        <a:lumMod val="20000"/>
                        <a:lumOff val="80000"/>
                      </a:schemeClr>
                    </a:solidFill>
                  </a:tcPr>
                </a:tc>
                <a:tc>
                  <a:txBody>
                    <a:bodyPr/>
                    <a:lstStyle/>
                    <a:p>
                      <a:pPr algn="l" rtl="0"/>
                      <a:r>
                        <a:rPr lang="de-DE" sz="1000"/>
                        <a:t>16</a:t>
                      </a:r>
                      <a:endParaRPr lang="en-US" sz="1000"/>
                    </a:p>
                  </a:txBody>
                  <a:tcPr marL="68580" marR="68580" marT="34290" marB="34290">
                    <a:lnT w="12700" cmpd="sng">
                      <a:noFill/>
                    </a:lnT>
                    <a:solidFill>
                      <a:schemeClr val="accent1">
                        <a:lumMod val="20000"/>
                        <a:lumOff val="80000"/>
                      </a:schemeClr>
                    </a:solidFill>
                  </a:tcPr>
                </a:tc>
                <a:tc>
                  <a:txBody>
                    <a:bodyPr/>
                    <a:lstStyle/>
                    <a:p>
                      <a:pPr algn="l" rtl="0"/>
                      <a:r>
                        <a:rPr lang="de-DE" sz="1000"/>
                        <a:t>50</a:t>
                      </a:r>
                      <a:endParaRPr lang="en-US" sz="1000"/>
                    </a:p>
                  </a:txBody>
                  <a:tcPr marL="68580" marR="68580" marT="34290" marB="34290">
                    <a:lnT w="12700" cmpd="sng">
                      <a:noFill/>
                    </a:lnT>
                    <a:solidFill>
                      <a:schemeClr val="accent1">
                        <a:lumMod val="20000"/>
                        <a:lumOff val="80000"/>
                      </a:schemeClr>
                    </a:solidFill>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a:t>11,25 kW</a:t>
                      </a:r>
                    </a:p>
                  </a:txBody>
                  <a:tcPr marL="68580" marR="68580" marT="34290" marB="34290">
                    <a:lnT w="12700" cmpd="sng">
                      <a:noFill/>
                    </a:lnT>
                    <a:solidFill>
                      <a:schemeClr val="accent1">
                        <a:lumMod val="20000"/>
                        <a:lumOff val="80000"/>
                      </a:schemeClr>
                    </a:solidFill>
                  </a:tcPr>
                </a:tc>
                <a:extLst>
                  <a:ext uri="{0D108BD9-81ED-4DB2-BD59-A6C34878D82A}">
                    <a16:rowId xmlns:a16="http://schemas.microsoft.com/office/drawing/2014/main" val="10004"/>
                  </a:ext>
                </a:extLst>
              </a:tr>
              <a:tr h="278130">
                <a:tc>
                  <a:txBody>
                    <a:bodyPr/>
                    <a:lstStyle/>
                    <a:p>
                      <a:pPr algn="l" rtl="0"/>
                      <a:endParaRPr lang="en-US" sz="1000"/>
                    </a:p>
                  </a:txBody>
                  <a:tcPr marL="68580" marR="68580" marT="34290" marB="34290"/>
                </a:tc>
                <a:tc>
                  <a:txBody>
                    <a:bodyPr/>
                    <a:lstStyle/>
                    <a:p>
                      <a:pPr algn="l" rtl="0"/>
                      <a:r>
                        <a:rPr lang="de-DE" sz="1000" dirty="0"/>
                        <a:t>P404, P405</a:t>
                      </a:r>
                      <a:endParaRPr lang="en-US" sz="1000" dirty="0"/>
                    </a:p>
                  </a:txBody>
                  <a:tcPr marL="68580" marR="68580" marT="34290" marB="34290"/>
                </a:tc>
                <a:tc>
                  <a:txBody>
                    <a:bodyPr/>
                    <a:lstStyle/>
                    <a:p>
                      <a:pPr algn="l" rtl="0"/>
                      <a:r>
                        <a:rPr lang="de-DE" sz="1000"/>
                        <a:t>13</a:t>
                      </a:r>
                      <a:endParaRPr lang="en-US" sz="1000"/>
                    </a:p>
                  </a:txBody>
                  <a:tcPr marL="68580" marR="68580" marT="34290" marB="34290"/>
                </a:tc>
                <a:tc>
                  <a:txBody>
                    <a:bodyPr/>
                    <a:lstStyle/>
                    <a:p>
                      <a:pPr algn="l" rtl="0"/>
                      <a:r>
                        <a:rPr lang="de-DE" sz="1000"/>
                        <a:t>50</a:t>
                      </a:r>
                      <a:endParaRPr lang="en-US" sz="1000"/>
                    </a:p>
                  </a:txBody>
                  <a:tcPr marL="68580" marR="68580" marT="34290" marB="34290"/>
                </a:tc>
                <a:tc vMerge="1">
                  <a:txBody>
                    <a:bodyPr/>
                    <a:lstStyle/>
                    <a:p>
                      <a:pPr algn="l" rtl="0"/>
                      <a:endParaRPr lang="en-US" dirty="0"/>
                    </a:p>
                  </a:txBody>
                  <a:tcPr/>
                </a:tc>
                <a:extLst>
                  <a:ext uri="{0D108BD9-81ED-4DB2-BD59-A6C34878D82A}">
                    <a16:rowId xmlns:a16="http://schemas.microsoft.com/office/drawing/2014/main" val="10005"/>
                  </a:ext>
                </a:extLst>
              </a:tr>
              <a:tr h="278130">
                <a:tc>
                  <a:txBody>
                    <a:bodyPr/>
                    <a:lstStyle/>
                    <a:p>
                      <a:pPr algn="l" rtl="0"/>
                      <a:endParaRPr lang="en-US" sz="1000"/>
                    </a:p>
                  </a:txBody>
                  <a:tcPr marL="68580" marR="68580" marT="34290" marB="34290"/>
                </a:tc>
                <a:tc>
                  <a:txBody>
                    <a:bodyPr/>
                    <a:lstStyle/>
                    <a:p>
                      <a:pPr algn="l" rtl="0"/>
                      <a:r>
                        <a:rPr lang="de-DE" sz="1000"/>
                        <a:t>P600, P700</a:t>
                      </a:r>
                      <a:endParaRPr lang="en-US" sz="1000"/>
                    </a:p>
                  </a:txBody>
                  <a:tcPr marL="68580" marR="68580" marT="34290" marB="34290"/>
                </a:tc>
                <a:tc>
                  <a:txBody>
                    <a:bodyPr/>
                    <a:lstStyle/>
                    <a:p>
                      <a:pPr algn="l" rtl="0"/>
                      <a:r>
                        <a:rPr lang="de-DE" sz="1000"/>
                        <a:t>13</a:t>
                      </a:r>
                      <a:endParaRPr lang="en-US" sz="1000"/>
                    </a:p>
                  </a:txBody>
                  <a:tcPr marL="68580" marR="68580" marT="34290" marB="34290"/>
                </a:tc>
                <a:tc>
                  <a:txBody>
                    <a:bodyPr/>
                    <a:lstStyle/>
                    <a:p>
                      <a:pPr algn="l" rtl="0"/>
                      <a:r>
                        <a:rPr lang="de-DE" sz="1000"/>
                        <a:t>30</a:t>
                      </a:r>
                      <a:endParaRPr lang="en-US" sz="1000"/>
                    </a:p>
                  </a:txBody>
                  <a:tcPr marL="68580" marR="68580" marT="34290" marB="34290"/>
                </a:tc>
                <a:tc vMerge="1">
                  <a:txBody>
                    <a:bodyPr/>
                    <a:lstStyle/>
                    <a:p>
                      <a:pPr algn="l" rtl="0"/>
                      <a:endParaRPr lang="en-US" dirty="0"/>
                    </a:p>
                  </a:txBody>
                  <a:tcPr/>
                </a:tc>
                <a:extLst>
                  <a:ext uri="{0D108BD9-81ED-4DB2-BD59-A6C34878D82A}">
                    <a16:rowId xmlns:a16="http://schemas.microsoft.com/office/drawing/2014/main" val="10006"/>
                  </a:ext>
                </a:extLst>
              </a:tr>
            </a:tbl>
          </a:graphicData>
        </a:graphic>
      </p:graphicFrame>
      <p:sp>
        <p:nvSpPr>
          <p:cNvPr id="42" name="LC_EN-ROW"/>
          <p:cNvSpPr/>
          <p:nvPr/>
        </p:nvSpPr>
        <p:spPr>
          <a:xfrm>
            <a:off x="2381678" y="1585827"/>
            <a:ext cx="4374486" cy="300082"/>
          </a:xfrm>
          <a:prstGeom prst="rect">
            <a:avLst/>
          </a:prstGeom>
        </p:spPr>
        <p:txBody>
          <a:bodyPr wrap="square">
            <a:spAutoFit/>
          </a:bodyPr>
          <a:lstStyle/>
          <a:p>
            <a:pPr algn="ctr" defTabSz="685800"/>
            <a:r>
              <a:rPr lang="de-DE" sz="1350" b="1" kern="0" dirty="0" err="1">
                <a:solidFill>
                  <a:srgbClr val="6C6C6C"/>
                </a:solidFill>
                <a:cs typeface="Arial" charset="0"/>
              </a:rPr>
              <a:t>Enhver</a:t>
            </a:r>
            <a:r>
              <a:rPr lang="de-DE" sz="1350" b="1" kern="0" dirty="0">
                <a:solidFill>
                  <a:srgbClr val="6C6C6C"/>
                </a:solidFill>
                <a:cs typeface="Arial" charset="0"/>
              </a:rPr>
              <a:t> string MÅ </a:t>
            </a:r>
            <a:r>
              <a:rPr lang="de-DE" sz="1350" b="1" kern="0" dirty="0" err="1">
                <a:solidFill>
                  <a:srgbClr val="6C6C6C"/>
                </a:solidFill>
                <a:cs typeface="Arial" charset="0"/>
              </a:rPr>
              <a:t>følge</a:t>
            </a:r>
            <a:r>
              <a:rPr lang="de-DE" sz="1350" b="1" kern="0" dirty="0">
                <a:solidFill>
                  <a:srgbClr val="6C6C6C"/>
                </a:solidFill>
                <a:cs typeface="Arial" charset="0"/>
              </a:rPr>
              <a:t> </a:t>
            </a:r>
            <a:r>
              <a:rPr lang="de-DE" sz="1350" b="1" kern="0" dirty="0" err="1">
                <a:solidFill>
                  <a:srgbClr val="6C6C6C"/>
                </a:solidFill>
                <a:cs typeface="Arial" charset="0"/>
              </a:rPr>
              <a:t>disse</a:t>
            </a:r>
            <a:r>
              <a:rPr lang="de-DE" sz="1350" b="1" kern="0" dirty="0">
                <a:solidFill>
                  <a:srgbClr val="6C6C6C"/>
                </a:solidFill>
                <a:cs typeface="Arial" charset="0"/>
              </a:rPr>
              <a:t> </a:t>
            </a:r>
            <a:r>
              <a:rPr lang="de-DE" sz="1350" b="1" kern="0" dirty="0" err="1">
                <a:solidFill>
                  <a:srgbClr val="6C6C6C"/>
                </a:solidFill>
                <a:cs typeface="Arial" charset="0"/>
              </a:rPr>
              <a:t>reglene</a:t>
            </a:r>
            <a:r>
              <a:rPr lang="de-DE" sz="1350" b="1" kern="0" dirty="0">
                <a:solidFill>
                  <a:srgbClr val="6C6C6C"/>
                </a:solidFill>
                <a:cs typeface="Arial" charset="0"/>
              </a:rPr>
              <a:t>:</a:t>
            </a:r>
            <a:endParaRPr lang="en-US" sz="1350" b="1" kern="0" dirty="0">
              <a:solidFill>
                <a:srgbClr val="6C6C6C"/>
              </a:solidFill>
              <a:cs typeface="Arial" charset="0"/>
            </a:endParaRPr>
          </a:p>
        </p:txBody>
      </p:sp>
      <p:sp>
        <p:nvSpPr>
          <p:cNvPr id="51" name="LC_EN-ROW"/>
          <p:cNvSpPr/>
          <p:nvPr/>
        </p:nvSpPr>
        <p:spPr>
          <a:xfrm>
            <a:off x="2522646" y="4077073"/>
            <a:ext cx="2697426" cy="507831"/>
          </a:xfrm>
          <a:prstGeom prst="rect">
            <a:avLst/>
          </a:prstGeom>
        </p:spPr>
        <p:txBody>
          <a:bodyPr wrap="square">
            <a:spAutoFit/>
          </a:bodyPr>
          <a:lstStyle/>
          <a:p>
            <a:pPr algn="ctr" defTabSz="685800"/>
            <a:r>
              <a:rPr lang="de-DE" sz="1350" b="1" kern="0" dirty="0">
                <a:solidFill>
                  <a:srgbClr val="6C6C6C"/>
                </a:solidFill>
                <a:cs typeface="Arial" charset="0"/>
              </a:rPr>
              <a:t>Kun </a:t>
            </a:r>
            <a:r>
              <a:rPr lang="de-DE" sz="1350" b="1" kern="0" dirty="0" err="1">
                <a:solidFill>
                  <a:srgbClr val="6C6C6C"/>
                </a:solidFill>
                <a:cs typeface="Arial" charset="0"/>
              </a:rPr>
              <a:t>optimizere</a:t>
            </a:r>
            <a:r>
              <a:rPr lang="de-DE" sz="1350" b="1" kern="0" dirty="0">
                <a:solidFill>
                  <a:srgbClr val="6C6C6C"/>
                </a:solidFill>
                <a:cs typeface="Arial" charset="0"/>
              </a:rPr>
              <a:t> </a:t>
            </a:r>
            <a:r>
              <a:rPr lang="de-DE" sz="1350" b="1" kern="0" dirty="0" err="1">
                <a:solidFill>
                  <a:srgbClr val="6C6C6C"/>
                </a:solidFill>
                <a:cs typeface="Arial" charset="0"/>
              </a:rPr>
              <a:t>fra</a:t>
            </a:r>
            <a:r>
              <a:rPr lang="de-DE" sz="1350" b="1" kern="0" dirty="0">
                <a:solidFill>
                  <a:srgbClr val="6C6C6C"/>
                </a:solidFill>
                <a:cs typeface="Arial" charset="0"/>
              </a:rPr>
              <a:t> </a:t>
            </a:r>
            <a:r>
              <a:rPr lang="de-DE" sz="1350" b="1" kern="0" dirty="0" err="1">
                <a:solidFill>
                  <a:srgbClr val="6C6C6C"/>
                </a:solidFill>
                <a:cs typeface="Arial" charset="0"/>
              </a:rPr>
              <a:t>samme</a:t>
            </a:r>
            <a:r>
              <a:rPr lang="de-DE" sz="1350" b="1" kern="0" dirty="0">
                <a:solidFill>
                  <a:srgbClr val="6C6C6C"/>
                </a:solidFill>
                <a:cs typeface="Arial" charset="0"/>
              </a:rPr>
              <a:t> </a:t>
            </a:r>
            <a:r>
              <a:rPr lang="de-DE" sz="1350" b="1" kern="0" dirty="0" err="1">
                <a:solidFill>
                  <a:srgbClr val="6C6C6C"/>
                </a:solidFill>
                <a:cs typeface="Arial" charset="0"/>
              </a:rPr>
              <a:t>rad</a:t>
            </a:r>
            <a:r>
              <a:rPr lang="de-DE" sz="1350" b="1" kern="0" dirty="0">
                <a:solidFill>
                  <a:srgbClr val="6C6C6C"/>
                </a:solidFill>
                <a:cs typeface="Arial" charset="0"/>
              </a:rPr>
              <a:t> </a:t>
            </a:r>
            <a:r>
              <a:rPr lang="de-DE" sz="1350" b="1" kern="0" dirty="0" err="1">
                <a:solidFill>
                  <a:srgbClr val="6C6C6C"/>
                </a:solidFill>
                <a:cs typeface="Arial" charset="0"/>
              </a:rPr>
              <a:t>kan</a:t>
            </a:r>
            <a:r>
              <a:rPr lang="de-DE" sz="1350" b="1" kern="0" dirty="0">
                <a:solidFill>
                  <a:srgbClr val="6C6C6C"/>
                </a:solidFill>
                <a:cs typeface="Arial" charset="0"/>
              </a:rPr>
              <a:t> </a:t>
            </a:r>
            <a:r>
              <a:rPr lang="de-DE" sz="1350" b="1" kern="0" dirty="0" err="1">
                <a:solidFill>
                  <a:srgbClr val="6C6C6C"/>
                </a:solidFill>
                <a:cs typeface="Arial" charset="0"/>
              </a:rPr>
              <a:t>blandes</a:t>
            </a:r>
            <a:r>
              <a:rPr lang="de-DE" sz="1350" b="1" kern="0" dirty="0">
                <a:solidFill>
                  <a:srgbClr val="6C6C6C"/>
                </a:solidFill>
                <a:cs typeface="Arial" charset="0"/>
              </a:rPr>
              <a:t> </a:t>
            </a:r>
            <a:r>
              <a:rPr lang="de-DE" sz="1350" b="1" kern="0" dirty="0" err="1">
                <a:solidFill>
                  <a:srgbClr val="6C6C6C"/>
                </a:solidFill>
                <a:cs typeface="Arial" charset="0"/>
              </a:rPr>
              <a:t>på</a:t>
            </a:r>
            <a:r>
              <a:rPr lang="de-DE" sz="1350" b="1" kern="0" dirty="0">
                <a:solidFill>
                  <a:srgbClr val="6C6C6C"/>
                </a:solidFill>
                <a:cs typeface="Arial" charset="0"/>
              </a:rPr>
              <a:t> </a:t>
            </a:r>
            <a:r>
              <a:rPr lang="de-DE" sz="1350" b="1" kern="0" dirty="0" err="1">
                <a:solidFill>
                  <a:srgbClr val="6C6C6C"/>
                </a:solidFill>
                <a:cs typeface="Arial" charset="0"/>
              </a:rPr>
              <a:t>samme</a:t>
            </a:r>
            <a:r>
              <a:rPr lang="de-DE" sz="1350" b="1" kern="0" dirty="0">
                <a:solidFill>
                  <a:srgbClr val="6C6C6C"/>
                </a:solidFill>
                <a:cs typeface="Arial" charset="0"/>
              </a:rPr>
              <a:t> string!</a:t>
            </a:r>
            <a:endParaRPr lang="en-US" sz="1350" b="1" kern="0" dirty="0">
              <a:solidFill>
                <a:srgbClr val="6C6C6C"/>
              </a:solidFill>
              <a:cs typeface="Arial" charset="0"/>
            </a:endParaRPr>
          </a:p>
        </p:txBody>
      </p:sp>
      <p:cxnSp>
        <p:nvCxnSpPr>
          <p:cNvPr id="7" name="LC_ROW"/>
          <p:cNvCxnSpPr/>
          <p:nvPr/>
        </p:nvCxnSpPr>
        <p:spPr>
          <a:xfrm flipV="1">
            <a:off x="4944064" y="4978137"/>
            <a:ext cx="0" cy="606367"/>
          </a:xfrm>
          <a:prstGeom prst="line">
            <a:avLst/>
          </a:prstGeom>
          <a:ln>
            <a:solidFill>
              <a:schemeClr val="tx1">
                <a:lumMod val="60000"/>
                <a:lumOff val="40000"/>
              </a:schemeClr>
            </a:solidFill>
            <a:headEnd type="oval" w="sm"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 name="LC_ROW"/>
          <p:cNvCxnSpPr/>
          <p:nvPr/>
        </p:nvCxnSpPr>
        <p:spPr>
          <a:xfrm flipV="1">
            <a:off x="4977326" y="4994352"/>
            <a:ext cx="0" cy="611555"/>
          </a:xfrm>
          <a:prstGeom prst="line">
            <a:avLst/>
          </a:prstGeom>
          <a:ln>
            <a:solidFill>
              <a:schemeClr val="tx1">
                <a:lumMod val="60000"/>
                <a:lumOff val="40000"/>
              </a:schemeClr>
            </a:solidFill>
            <a:headEnd type="oval" w="sm" len="sm"/>
            <a:tailEnd type="non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LC_ROW"/>
          <p:cNvCxnSpPr/>
          <p:nvPr/>
        </p:nvCxnSpPr>
        <p:spPr>
          <a:xfrm flipH="1">
            <a:off x="4495674" y="5582028"/>
            <a:ext cx="670393" cy="0"/>
          </a:xfrm>
          <a:prstGeom prst="line">
            <a:avLst/>
          </a:prstGeom>
          <a:ln>
            <a:solidFill>
              <a:schemeClr val="tx1">
                <a:lumMod val="60000"/>
                <a:lumOff val="40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LC_ROW"/>
          <p:cNvCxnSpPr/>
          <p:nvPr/>
        </p:nvCxnSpPr>
        <p:spPr>
          <a:xfrm flipH="1">
            <a:off x="4495413" y="5598790"/>
            <a:ext cx="724659" cy="0"/>
          </a:xfrm>
          <a:prstGeom prst="line">
            <a:avLst/>
          </a:prstGeom>
          <a:ln>
            <a:solidFill>
              <a:schemeClr val="tx1">
                <a:lumMod val="60000"/>
                <a:lumOff val="40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5" name="LC_ROW"/>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084589" y="5114219"/>
            <a:ext cx="381455" cy="632378"/>
          </a:xfrm>
          <a:prstGeom prst="rect">
            <a:avLst/>
          </a:prstGeom>
          <a:effectLst>
            <a:outerShdw blurRad="50800" dist="38100" dir="2700000" algn="tl" rotWithShape="0">
              <a:prstClr val="black">
                <a:alpha val="40000"/>
              </a:prstClr>
            </a:outerShdw>
          </a:effectLst>
        </p:spPr>
      </p:pic>
      <p:cxnSp>
        <p:nvCxnSpPr>
          <p:cNvPr id="17" name="LC_ROW"/>
          <p:cNvCxnSpPr/>
          <p:nvPr/>
        </p:nvCxnSpPr>
        <p:spPr>
          <a:xfrm>
            <a:off x="4024318" y="4978137"/>
            <a:ext cx="146648" cy="1102"/>
          </a:xfrm>
          <a:prstGeom prst="line">
            <a:avLst/>
          </a:prstGeom>
          <a:ln w="9525" cmpd="sng">
            <a:solidFill>
              <a:schemeClr val="tx1">
                <a:lumMod val="60000"/>
                <a:lumOff val="40000"/>
              </a:schemeClr>
            </a:solidFill>
            <a:prstDash val="sys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LC_ROW"/>
          <p:cNvCxnSpPr/>
          <p:nvPr/>
        </p:nvCxnSpPr>
        <p:spPr>
          <a:xfrm>
            <a:off x="4024318" y="4994352"/>
            <a:ext cx="144611" cy="1"/>
          </a:xfrm>
          <a:prstGeom prst="line">
            <a:avLst/>
          </a:prstGeom>
          <a:ln w="9525">
            <a:solidFill>
              <a:schemeClr val="tx1">
                <a:lumMod val="60000"/>
                <a:lumOff val="40000"/>
              </a:schemeClr>
            </a:solidFill>
            <a:prstDash val="sys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 name="LC_ROW"/>
          <p:cNvCxnSpPr/>
          <p:nvPr/>
        </p:nvCxnSpPr>
        <p:spPr>
          <a:xfrm>
            <a:off x="4496997" y="4978136"/>
            <a:ext cx="447068" cy="0"/>
          </a:xfrm>
          <a:prstGeom prst="line">
            <a:avLst/>
          </a:prstGeom>
          <a:ln w="9525" cmpd="sng">
            <a:solidFill>
              <a:schemeClr val="tx1">
                <a:lumMod val="60000"/>
                <a:lumOff val="40000"/>
              </a:schemeClr>
            </a:solidFill>
            <a:prstDash val="solid"/>
            <a:headEnd type="none"/>
            <a:tailEnd type="none" w="sm"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LC_ROW"/>
          <p:cNvCxnSpPr/>
          <p:nvPr/>
        </p:nvCxnSpPr>
        <p:spPr>
          <a:xfrm>
            <a:off x="4496997" y="4994351"/>
            <a:ext cx="480331" cy="0"/>
          </a:xfrm>
          <a:prstGeom prst="line">
            <a:avLst/>
          </a:prstGeom>
          <a:ln w="9525">
            <a:solidFill>
              <a:schemeClr val="tx1">
                <a:lumMod val="60000"/>
                <a:lumOff val="40000"/>
              </a:schemeClr>
            </a:solidFill>
            <a:prstDash val="solid"/>
            <a:tailEnd type="none" w="sm"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3" name="LC_ROW"/>
          <p:cNvSpPr/>
          <p:nvPr/>
        </p:nvSpPr>
        <p:spPr>
          <a:xfrm>
            <a:off x="-6501470" y="2499755"/>
            <a:ext cx="6210690" cy="4860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kern="0">
              <a:solidFill>
                <a:prstClr val="white"/>
              </a:solidFill>
            </a:endParaRPr>
          </a:p>
        </p:txBody>
      </p:sp>
      <p:sp>
        <p:nvSpPr>
          <p:cNvPr id="50" name="LC_ROW"/>
          <p:cNvSpPr/>
          <p:nvPr/>
        </p:nvSpPr>
        <p:spPr>
          <a:xfrm>
            <a:off x="-6501470" y="3050958"/>
            <a:ext cx="6210690" cy="918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kern="0">
              <a:solidFill>
                <a:prstClr val="white"/>
              </a:solidFill>
            </a:endParaRPr>
          </a:p>
        </p:txBody>
      </p:sp>
      <p:cxnSp>
        <p:nvCxnSpPr>
          <p:cNvPr id="33" name="LC_EN-ROW"/>
          <p:cNvCxnSpPr/>
          <p:nvPr/>
        </p:nvCxnSpPr>
        <p:spPr>
          <a:xfrm>
            <a:off x="2286056" y="3158970"/>
            <a:ext cx="17693" cy="1822332"/>
          </a:xfrm>
          <a:prstGeom prst="line">
            <a:avLst/>
          </a:prstGeom>
          <a:ln w="38100">
            <a:solidFill>
              <a:schemeClr val="accent1"/>
            </a:solidFill>
            <a:headEnd type="oval"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34" name="LC_ROW"/>
          <p:cNvCxnSpPr/>
          <p:nvPr/>
        </p:nvCxnSpPr>
        <p:spPr>
          <a:xfrm flipH="1">
            <a:off x="2294901" y="4973901"/>
            <a:ext cx="602913" cy="0"/>
          </a:xfrm>
          <a:prstGeom prst="line">
            <a:avLst/>
          </a:prstGeom>
          <a:ln w="38100">
            <a:solidFill>
              <a:schemeClr val="accent1"/>
            </a:solidFill>
            <a:headEnd type="arrow" w="sm" len="sm"/>
            <a:tailEnd type="none" w="med" len="med"/>
          </a:ln>
        </p:spPr>
        <p:style>
          <a:lnRef idx="1">
            <a:schemeClr val="accent3"/>
          </a:lnRef>
          <a:fillRef idx="0">
            <a:schemeClr val="accent3"/>
          </a:fillRef>
          <a:effectRef idx="0">
            <a:schemeClr val="accent3"/>
          </a:effectRef>
          <a:fontRef idx="minor">
            <a:schemeClr val="tx1"/>
          </a:fontRef>
        </p:style>
      </p:cxnSp>
      <p:cxnSp>
        <p:nvCxnSpPr>
          <p:cNvPr id="35" name="LC_ROW"/>
          <p:cNvCxnSpPr/>
          <p:nvPr/>
        </p:nvCxnSpPr>
        <p:spPr>
          <a:xfrm flipH="1">
            <a:off x="2128837" y="5556625"/>
            <a:ext cx="768977" cy="0"/>
          </a:xfrm>
          <a:prstGeom prst="line">
            <a:avLst/>
          </a:prstGeom>
          <a:ln w="38100">
            <a:solidFill>
              <a:schemeClr val="accent1"/>
            </a:solidFill>
            <a:headEnd type="arrow" w="sm" len="sm"/>
            <a:tailEnd type="none" w="med" len="med"/>
          </a:ln>
        </p:spPr>
        <p:style>
          <a:lnRef idx="1">
            <a:schemeClr val="accent3"/>
          </a:lnRef>
          <a:fillRef idx="0">
            <a:schemeClr val="accent3"/>
          </a:fillRef>
          <a:effectRef idx="0">
            <a:schemeClr val="accent3"/>
          </a:effectRef>
          <a:fontRef idx="minor">
            <a:schemeClr val="tx1"/>
          </a:fontRef>
        </p:style>
      </p:cxnSp>
      <p:cxnSp>
        <p:nvCxnSpPr>
          <p:cNvPr id="36" name="LC_EN-ROW"/>
          <p:cNvCxnSpPr/>
          <p:nvPr/>
        </p:nvCxnSpPr>
        <p:spPr>
          <a:xfrm>
            <a:off x="2141730" y="3741964"/>
            <a:ext cx="0" cy="1811945"/>
          </a:xfrm>
          <a:prstGeom prst="line">
            <a:avLst/>
          </a:prstGeom>
          <a:ln w="38100">
            <a:solidFill>
              <a:schemeClr val="accent1"/>
            </a:solidFill>
            <a:headEnd type="oval" w="med" len="med"/>
            <a:tailEnd type="none" w="med" len="med"/>
          </a:ln>
        </p:spPr>
        <p:style>
          <a:lnRef idx="1">
            <a:schemeClr val="accent3"/>
          </a:lnRef>
          <a:fillRef idx="0">
            <a:schemeClr val="accent3"/>
          </a:fillRef>
          <a:effectRef idx="0">
            <a:schemeClr val="accent3"/>
          </a:effectRef>
          <a:fontRef idx="minor">
            <a:schemeClr val="tx1"/>
          </a:fontRef>
        </p:style>
      </p:cxnSp>
      <p:pic>
        <p:nvPicPr>
          <p:cNvPr id="39" name="LC_ROW" descr="C:\Users\marc.l\ownCloud\Trainings\20_Graphics\30_Optimizer diagrams\panels + optimizers P5 residential_high.pn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4"/>
          <a:stretch/>
        </p:blipFill>
        <p:spPr bwMode="auto">
          <a:xfrm>
            <a:off x="3005827" y="4667226"/>
            <a:ext cx="345029" cy="644839"/>
          </a:xfrm>
          <a:prstGeom prst="rect">
            <a:avLst/>
          </a:prstGeom>
          <a:noFill/>
          <a:extLst>
            <a:ext uri="{909E8E84-426E-40DD-AFC4-6F175D3DCCD1}">
              <a14:hiddenFill xmlns:a14="http://schemas.microsoft.com/office/drawing/2010/main">
                <a:solidFill>
                  <a:srgbClr val="FFFFFF"/>
                </a:solidFill>
              </a14:hiddenFill>
            </a:ext>
          </a:extLst>
        </p:spPr>
      </p:pic>
      <p:pic>
        <p:nvPicPr>
          <p:cNvPr id="52" name="LC_ROW" descr="C:\Users\marc.l\ownCloud\Trainings\20_Graphics\30_Optimizer diagrams\panels + optimizers P5 residential_high.pn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161076" y="4665721"/>
            <a:ext cx="337868" cy="646343"/>
          </a:xfrm>
          <a:prstGeom prst="rect">
            <a:avLst/>
          </a:prstGeom>
          <a:noFill/>
          <a:extLst>
            <a:ext uri="{909E8E84-426E-40DD-AFC4-6F175D3DCCD1}">
              <a14:hiddenFill xmlns:a14="http://schemas.microsoft.com/office/drawing/2010/main">
                <a:solidFill>
                  <a:srgbClr val="FFFFFF"/>
                </a:solidFill>
              </a14:hiddenFill>
            </a:ext>
          </a:extLst>
        </p:spPr>
      </p:pic>
      <p:pic>
        <p:nvPicPr>
          <p:cNvPr id="53" name="LC_ROW" descr="C:\Users\marc.l\ownCloud\Trainings\20_Graphics\30_Optimizer diagrams\panels + optimizers P5 residential_high.pn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3688854" y="4664755"/>
            <a:ext cx="337868" cy="646343"/>
          </a:xfrm>
          <a:prstGeom prst="rect">
            <a:avLst/>
          </a:prstGeom>
          <a:noFill/>
          <a:extLst>
            <a:ext uri="{909E8E84-426E-40DD-AFC4-6F175D3DCCD1}">
              <a14:hiddenFill xmlns:a14="http://schemas.microsoft.com/office/drawing/2010/main">
                <a:solidFill>
                  <a:srgbClr val="FFFFFF"/>
                </a:solidFill>
              </a14:hiddenFill>
            </a:ext>
          </a:extLst>
        </p:spPr>
      </p:pic>
      <p:pic>
        <p:nvPicPr>
          <p:cNvPr id="54" name="LC_ROW" descr="C:\Users\marc.l\ownCloud\Trainings\20_Graphics\30_Optimizer diagrams\panels + optimizers P5 residential_high.pn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3351293" y="4664755"/>
            <a:ext cx="337868" cy="646343"/>
          </a:xfrm>
          <a:prstGeom prst="rect">
            <a:avLst/>
          </a:prstGeom>
          <a:noFill/>
          <a:extLst>
            <a:ext uri="{909E8E84-426E-40DD-AFC4-6F175D3DCCD1}">
              <a14:hiddenFill xmlns:a14="http://schemas.microsoft.com/office/drawing/2010/main">
                <a:solidFill>
                  <a:srgbClr val="FFFFFF"/>
                </a:solidFill>
              </a14:hiddenFill>
            </a:ext>
          </a:extLst>
        </p:spPr>
      </p:pic>
      <p:pic>
        <p:nvPicPr>
          <p:cNvPr id="55" name="LC_ROW" descr="C:\Users\marc.l\ownCloud\Trainings\20_Graphics\30_Optimizer diagrams\panels + optimizers P5 residential_high.pn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4"/>
          <a:stretch/>
        </p:blipFill>
        <p:spPr bwMode="auto">
          <a:xfrm>
            <a:off x="3005827" y="5273198"/>
            <a:ext cx="345029" cy="644839"/>
          </a:xfrm>
          <a:prstGeom prst="rect">
            <a:avLst/>
          </a:prstGeom>
          <a:noFill/>
          <a:extLst>
            <a:ext uri="{909E8E84-426E-40DD-AFC4-6F175D3DCCD1}">
              <a14:hiddenFill xmlns:a14="http://schemas.microsoft.com/office/drawing/2010/main">
                <a:solidFill>
                  <a:srgbClr val="FFFFFF"/>
                </a:solidFill>
              </a14:hiddenFill>
            </a:ext>
          </a:extLst>
        </p:spPr>
      </p:pic>
      <p:pic>
        <p:nvPicPr>
          <p:cNvPr id="56" name="LC_ROW" descr="C:\Users\marc.l\ownCloud\Trainings\20_Graphics\30_Optimizer diagrams\panels + optimizers P5 residential_high.pn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161076" y="5271694"/>
            <a:ext cx="337868" cy="646343"/>
          </a:xfrm>
          <a:prstGeom prst="rect">
            <a:avLst/>
          </a:prstGeom>
          <a:noFill/>
          <a:extLst>
            <a:ext uri="{909E8E84-426E-40DD-AFC4-6F175D3DCCD1}">
              <a14:hiddenFill xmlns:a14="http://schemas.microsoft.com/office/drawing/2010/main">
                <a:solidFill>
                  <a:srgbClr val="FFFFFF"/>
                </a:solidFill>
              </a14:hiddenFill>
            </a:ext>
          </a:extLst>
        </p:spPr>
      </p:pic>
      <p:pic>
        <p:nvPicPr>
          <p:cNvPr id="57" name="LC_ROW" descr="C:\Users\marc.l\ownCloud\Trainings\20_Graphics\30_Optimizer diagrams\panels + optimizers P5 residential_high.pn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3688854" y="5270728"/>
            <a:ext cx="337868" cy="646343"/>
          </a:xfrm>
          <a:prstGeom prst="rect">
            <a:avLst/>
          </a:prstGeom>
          <a:noFill/>
          <a:extLst>
            <a:ext uri="{909E8E84-426E-40DD-AFC4-6F175D3DCCD1}">
              <a14:hiddenFill xmlns:a14="http://schemas.microsoft.com/office/drawing/2010/main">
                <a:solidFill>
                  <a:srgbClr val="FFFFFF"/>
                </a:solidFill>
              </a14:hiddenFill>
            </a:ext>
          </a:extLst>
        </p:spPr>
      </p:pic>
      <p:pic>
        <p:nvPicPr>
          <p:cNvPr id="58" name="LC_ROW" descr="C:\Users\marc.l\ownCloud\Trainings\20_Graphics\30_Optimizer diagrams\panels + optimizers P5 residential_high.pn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3351293" y="5270728"/>
            <a:ext cx="337868" cy="646343"/>
          </a:xfrm>
          <a:prstGeom prst="rect">
            <a:avLst/>
          </a:prstGeom>
          <a:noFill/>
          <a:extLst>
            <a:ext uri="{909E8E84-426E-40DD-AFC4-6F175D3DCCD1}">
              <a14:hiddenFill xmlns:a14="http://schemas.microsoft.com/office/drawing/2010/main">
                <a:solidFill>
                  <a:srgbClr val="FFFFFF"/>
                </a:solidFill>
              </a14:hiddenFill>
            </a:ext>
          </a:extLst>
        </p:spPr>
      </p:pic>
      <p:sp>
        <p:nvSpPr>
          <p:cNvPr id="40" name="SlideID"/>
          <p:cNvSpPr/>
          <p:nvPr/>
        </p:nvSpPr>
        <p:spPr>
          <a:xfrm>
            <a:off x="1143000" y="-344574"/>
            <a:ext cx="6858000" cy="25132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685800"/>
            <a:r>
              <a:rPr lang="de-DE" sz="1350">
                <a:solidFill>
                  <a:srgbClr val="404040"/>
                </a:solidFill>
              </a:rPr>
              <a:t>Design_Rules2</a:t>
            </a:r>
            <a:endParaRPr lang="en-US" sz="1350">
              <a:solidFill>
                <a:srgbClr val="404040"/>
              </a:solidFill>
            </a:endParaRPr>
          </a:p>
        </p:txBody>
      </p:sp>
      <p:pic>
        <p:nvPicPr>
          <p:cNvPr id="99" name="Picture 98"/>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051688" y="3964437"/>
            <a:ext cx="1548698" cy="1194767"/>
          </a:xfrm>
          <a:prstGeom prst="rect">
            <a:avLst/>
          </a:prstGeom>
        </p:spPr>
      </p:pic>
      <p:sp>
        <p:nvSpPr>
          <p:cNvPr id="100" name="LC_EN-ROW"/>
          <p:cNvSpPr/>
          <p:nvPr/>
        </p:nvSpPr>
        <p:spPr>
          <a:xfrm>
            <a:off x="5706126" y="5020660"/>
            <a:ext cx="2365213" cy="877163"/>
          </a:xfrm>
          <a:prstGeom prst="rect">
            <a:avLst/>
          </a:prstGeom>
        </p:spPr>
        <p:txBody>
          <a:bodyPr wrap="square">
            <a:spAutoFit/>
          </a:bodyPr>
          <a:lstStyle/>
          <a:p>
            <a:pPr defTabSz="685800"/>
            <a:r>
              <a:rPr lang="de-DE" sz="1350" kern="0" dirty="0">
                <a:solidFill>
                  <a:srgbClr val="6C6C6C"/>
                </a:solidFill>
                <a:cs typeface="Arial" charset="0"/>
              </a:rPr>
              <a:t>Ingen </a:t>
            </a:r>
            <a:r>
              <a:rPr lang="de-DE" sz="1350" kern="0" dirty="0" err="1">
                <a:solidFill>
                  <a:srgbClr val="6C6C6C"/>
                </a:solidFill>
                <a:cs typeface="Arial" charset="0"/>
              </a:rPr>
              <a:t>begrensnig</a:t>
            </a:r>
            <a:r>
              <a:rPr lang="de-DE" sz="1350" kern="0" dirty="0">
                <a:solidFill>
                  <a:srgbClr val="6C6C6C"/>
                </a:solidFill>
                <a:cs typeface="Arial" charset="0"/>
              </a:rPr>
              <a:t> per </a:t>
            </a:r>
            <a:r>
              <a:rPr lang="de-DE" sz="1350" kern="0" dirty="0" err="1">
                <a:solidFill>
                  <a:srgbClr val="6C6C6C"/>
                </a:solidFill>
                <a:cs typeface="Arial" charset="0"/>
              </a:rPr>
              <a:t>takvinkel</a:t>
            </a:r>
            <a:r>
              <a:rPr lang="de-DE" sz="1350" b="1" u="sng" kern="0" dirty="0">
                <a:solidFill>
                  <a:srgbClr val="6C6C6C"/>
                </a:solidFill>
                <a:cs typeface="Arial" charset="0"/>
              </a:rPr>
              <a:t>.</a:t>
            </a:r>
            <a:br>
              <a:rPr lang="de-DE" sz="1350" b="1" u="sng" kern="0" dirty="0">
                <a:solidFill>
                  <a:srgbClr val="6C6C6C"/>
                </a:solidFill>
                <a:cs typeface="Arial" charset="0"/>
              </a:rPr>
            </a:br>
            <a:r>
              <a:rPr lang="de-DE" sz="1200" kern="0" dirty="0" err="1">
                <a:solidFill>
                  <a:srgbClr val="6C6C6C"/>
                </a:solidFill>
                <a:cs typeface="Arial" charset="0"/>
              </a:rPr>
              <a:t>Sjekk</a:t>
            </a:r>
            <a:r>
              <a:rPr lang="de-DE" sz="1200" kern="0" dirty="0">
                <a:solidFill>
                  <a:srgbClr val="6C6C6C"/>
                </a:solidFill>
                <a:cs typeface="Arial" charset="0"/>
              </a:rPr>
              <a:t> SolarEdge Site Designer </a:t>
            </a:r>
            <a:r>
              <a:rPr lang="de-DE" sz="1200" kern="0" dirty="0" err="1">
                <a:solidFill>
                  <a:srgbClr val="6C6C6C"/>
                </a:solidFill>
                <a:cs typeface="Arial" charset="0"/>
              </a:rPr>
              <a:t>for</a:t>
            </a:r>
            <a:r>
              <a:rPr lang="de-DE" sz="1200" kern="0" dirty="0">
                <a:solidFill>
                  <a:srgbClr val="6C6C6C"/>
                </a:solidFill>
                <a:cs typeface="Arial" charset="0"/>
              </a:rPr>
              <a:t> </a:t>
            </a:r>
            <a:r>
              <a:rPr lang="de-DE" sz="1200" kern="0" dirty="0" err="1">
                <a:solidFill>
                  <a:srgbClr val="6C6C6C"/>
                </a:solidFill>
                <a:cs typeface="Arial" charset="0"/>
              </a:rPr>
              <a:t>energi</a:t>
            </a:r>
            <a:r>
              <a:rPr lang="de-DE" sz="1200" kern="0" dirty="0">
                <a:solidFill>
                  <a:srgbClr val="6C6C6C"/>
                </a:solidFill>
                <a:cs typeface="Arial" charset="0"/>
              </a:rPr>
              <a:t> </a:t>
            </a:r>
            <a:r>
              <a:rPr lang="de-DE" sz="1200" kern="0" dirty="0" err="1">
                <a:solidFill>
                  <a:srgbClr val="6C6C6C"/>
                </a:solidFill>
                <a:cs typeface="Arial" charset="0"/>
              </a:rPr>
              <a:t>estimat</a:t>
            </a:r>
            <a:r>
              <a:rPr lang="de-DE" sz="1200" kern="0" dirty="0">
                <a:solidFill>
                  <a:srgbClr val="6C6C6C"/>
                </a:solidFill>
                <a:cs typeface="Arial" charset="0"/>
              </a:rPr>
              <a:t>.</a:t>
            </a:r>
            <a:endParaRPr lang="en-US" sz="1200" kern="0" dirty="0">
              <a:solidFill>
                <a:srgbClr val="6C6C6C"/>
              </a:solidFill>
              <a:cs typeface="Arial" charset="0"/>
            </a:endParaRPr>
          </a:p>
        </p:txBody>
      </p:sp>
      <p:sp>
        <p:nvSpPr>
          <p:cNvPr id="37" name="Title 1"/>
          <p:cNvSpPr>
            <a:spLocks noGrp="1"/>
          </p:cNvSpPr>
          <p:nvPr>
            <p:ph type="title"/>
          </p:nvPr>
        </p:nvSpPr>
        <p:spPr>
          <a:xfrm>
            <a:off x="457200" y="167118"/>
            <a:ext cx="6923112" cy="562074"/>
          </a:xfrm>
        </p:spPr>
        <p:txBody>
          <a:bodyPr/>
          <a:lstStyle/>
          <a:p>
            <a:r>
              <a:rPr lang="en-US" dirty="0"/>
              <a:t>Design </a:t>
            </a:r>
            <a:r>
              <a:rPr lang="en-US" dirty="0" err="1"/>
              <a:t>regler</a:t>
            </a:r>
            <a:endParaRPr lang="en-US" dirty="0"/>
          </a:p>
        </p:txBody>
      </p:sp>
    </p:spTree>
    <p:extLst>
      <p:ext uri="{BB962C8B-B14F-4D97-AF65-F5344CB8AC3E}">
        <p14:creationId xmlns:p14="http://schemas.microsoft.com/office/powerpoint/2010/main" val="3911774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1.11111E-6 -1.32948E-6 L 0.99514 -0.00462 " pathEditMode="relative" rAng="0" ptsTypes="AA">
                                      <p:cBhvr>
                                        <p:cTn id="6" dur="10" fill="hold"/>
                                        <p:tgtEl>
                                          <p:spTgt spid="50"/>
                                        </p:tgtEl>
                                        <p:attrNameLst>
                                          <p:attrName>ppt_x</p:attrName>
                                          <p:attrName>ppt_y</p:attrName>
                                        </p:attrNameLst>
                                      </p:cBhvr>
                                      <p:rCtr x="49757" y="-231"/>
                                    </p:animMotion>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5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51" grpId="0"/>
      <p:bldP spid="43" grpId="1" animBg="1"/>
      <p:bldP spid="50" grpId="0" animBg="1"/>
      <p:bldP spid="50"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60618" y="980728"/>
            <a:ext cx="7811982" cy="5858987"/>
          </a:xfrm>
          <a:prstGeom prst="rect">
            <a:avLst/>
          </a:prstGeom>
        </p:spPr>
      </p:pic>
      <p:sp>
        <p:nvSpPr>
          <p:cNvPr id="2" name="Title 1"/>
          <p:cNvSpPr>
            <a:spLocks noGrp="1"/>
          </p:cNvSpPr>
          <p:nvPr>
            <p:ph type="title"/>
          </p:nvPr>
        </p:nvSpPr>
        <p:spPr/>
        <p:txBody>
          <a:bodyPr/>
          <a:lstStyle/>
          <a:p>
            <a:r>
              <a:rPr lang="en-US" dirty="0" err="1"/>
              <a:t>SolarEdge</a:t>
            </a:r>
            <a:r>
              <a:rPr lang="en-US" dirty="0"/>
              <a:t> –</a:t>
            </a:r>
            <a:r>
              <a:rPr lang="en-US" dirty="0">
                <a:solidFill>
                  <a:schemeClr val="accent2"/>
                </a:solidFill>
              </a:rPr>
              <a:t> </a:t>
            </a:r>
            <a:r>
              <a:rPr lang="en-US" dirty="0"/>
              <a:t>Enhanced Safety</a:t>
            </a:r>
          </a:p>
        </p:txBody>
      </p:sp>
      <p:sp>
        <p:nvSpPr>
          <p:cNvPr id="3" name="Content Placeholder 2"/>
          <p:cNvSpPr>
            <a:spLocks noGrp="1"/>
          </p:cNvSpPr>
          <p:nvPr>
            <p:ph idx="1"/>
          </p:nvPr>
        </p:nvSpPr>
        <p:spPr>
          <a:xfrm>
            <a:off x="457200" y="1700808"/>
            <a:ext cx="4546848" cy="4464496"/>
          </a:xfrm>
        </p:spPr>
        <p:txBody>
          <a:bodyPr/>
          <a:lstStyle/>
          <a:p>
            <a:r>
              <a:rPr lang="en-US" sz="2200" dirty="0"/>
              <a:t>With SolarEdge whenever AC power is off, DC wires are automatically </a:t>
            </a:r>
            <a:br>
              <a:rPr lang="en-US" sz="2200" dirty="0"/>
            </a:br>
            <a:r>
              <a:rPr lang="en-US" sz="2200" dirty="0"/>
              <a:t>de-energized</a:t>
            </a:r>
          </a:p>
          <a:p>
            <a:r>
              <a:rPr lang="en-US" sz="2200" dirty="0"/>
              <a:t>SolarEdge power optimizers automatically shut </a:t>
            </a:r>
            <a:r>
              <a:rPr lang="en-US" sz="2200" dirty="0" err="1"/>
              <a:t>dovisualizn</a:t>
            </a:r>
            <a:r>
              <a:rPr lang="en-US" sz="2200" dirty="0"/>
              <a:t> the DC voltage in the PV wires to protect installers, maintenance personnel and firefighters</a:t>
            </a:r>
          </a:p>
          <a:p>
            <a:r>
              <a:rPr lang="en-US" sz="2000" dirty="0"/>
              <a:t>SolarEdge is the only inverter solution that meets the most advanced European safety standards</a:t>
            </a:r>
            <a:endParaRPr lang="en-US" sz="2200" dirty="0"/>
          </a:p>
        </p:txBody>
      </p:sp>
      <p:grpSp>
        <p:nvGrpSpPr>
          <p:cNvPr id="9" name="Group 8"/>
          <p:cNvGrpSpPr/>
          <p:nvPr/>
        </p:nvGrpSpPr>
        <p:grpSpPr>
          <a:xfrm>
            <a:off x="7596336" y="5733256"/>
            <a:ext cx="1152128" cy="504056"/>
            <a:chOff x="7740352" y="5589240"/>
            <a:chExt cx="1152128" cy="504056"/>
          </a:xfrm>
        </p:grpSpPr>
        <p:sp>
          <p:nvSpPr>
            <p:cNvPr id="5" name="Rectangle 4"/>
            <p:cNvSpPr/>
            <p:nvPr/>
          </p:nvSpPr>
          <p:spPr>
            <a:xfrm>
              <a:off x="7740352" y="5589240"/>
              <a:ext cx="1152128" cy="504056"/>
            </a:xfrm>
            <a:prstGeom prst="rect">
              <a:avLst/>
            </a:prstGeom>
            <a:solidFill>
              <a:schemeClr val="accent4">
                <a:lumMod val="20000"/>
                <a:lumOff val="80000"/>
              </a:schemeClr>
            </a:solidFill>
            <a:ln w="19050" cmpd="sng">
              <a:solidFill>
                <a:schemeClr val="accent4">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284163" marR="0" lvl="0" indent="0" algn="ctr" defTabSz="914400" eaLnBrk="1" fontAlgn="auto" latinLnBrk="0" hangingPunct="1">
                <a:lnSpc>
                  <a:spcPct val="80000"/>
                </a:lnSpc>
                <a:spcBef>
                  <a:spcPts val="0"/>
                </a:spcBef>
                <a:spcAft>
                  <a:spcPts val="0"/>
                </a:spcAft>
                <a:buClrTx/>
                <a:buSzTx/>
                <a:buFontTx/>
                <a:buNone/>
                <a:tabLst/>
                <a:defRPr/>
              </a:pPr>
              <a:r>
                <a:rPr kumimoji="0" lang="en-US" sz="1600" b="0" i="0" u="none" strike="noStrike" kern="0" cap="none" spc="0" normalizeH="0" baseline="0" noProof="0" dirty="0">
                  <a:ln>
                    <a:noFill/>
                  </a:ln>
                  <a:solidFill>
                    <a:schemeClr val="tx1"/>
                  </a:solidFill>
                  <a:effectLst/>
                  <a:uLnTx/>
                  <a:uFillTx/>
                </a:rPr>
                <a:t>Safe DC voltage</a:t>
              </a:r>
            </a:p>
          </p:txBody>
        </p:sp>
        <p:grpSp>
          <p:nvGrpSpPr>
            <p:cNvPr id="8" name="Group 7"/>
            <p:cNvGrpSpPr/>
            <p:nvPr/>
          </p:nvGrpSpPr>
          <p:grpSpPr>
            <a:xfrm>
              <a:off x="7806886" y="5832634"/>
              <a:ext cx="216024" cy="44638"/>
              <a:chOff x="9396536" y="5733256"/>
              <a:chExt cx="216024" cy="44638"/>
            </a:xfrm>
          </p:grpSpPr>
          <p:cxnSp>
            <p:nvCxnSpPr>
              <p:cNvPr id="7" name="Straight Connector 6"/>
              <p:cNvCxnSpPr/>
              <p:nvPr/>
            </p:nvCxnSpPr>
            <p:spPr>
              <a:xfrm>
                <a:off x="9396536" y="5733256"/>
                <a:ext cx="216024" cy="0"/>
              </a:xfrm>
              <a:prstGeom prst="line">
                <a:avLst/>
              </a:prstGeom>
              <a:ln>
                <a:solidFill>
                  <a:srgbClr val="00E114"/>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9396536" y="5777894"/>
                <a:ext cx="216024" cy="0"/>
              </a:xfrm>
              <a:prstGeom prst="line">
                <a:avLst/>
              </a:prstGeom>
              <a:ln>
                <a:solidFill>
                  <a:srgbClr val="00E114"/>
                </a:solidFill>
              </a:ln>
              <a:effectLst/>
            </p:spPr>
            <p:style>
              <a:lnRef idx="2">
                <a:schemeClr val="accent1"/>
              </a:lnRef>
              <a:fillRef idx="0">
                <a:schemeClr val="accent1"/>
              </a:fillRef>
              <a:effectRef idx="1">
                <a:schemeClr val="accent1"/>
              </a:effectRef>
              <a:fontRef idx="minor">
                <a:schemeClr val="tx1"/>
              </a:fontRef>
            </p:style>
          </p:cxnSp>
        </p:grpSp>
      </p:grpSp>
      <p:sp>
        <p:nvSpPr>
          <p:cNvPr id="18" name="Parallelogram 30"/>
          <p:cNvSpPr/>
          <p:nvPr/>
        </p:nvSpPr>
        <p:spPr>
          <a:xfrm>
            <a:off x="5558213" y="943373"/>
            <a:ext cx="1944907" cy="563932"/>
          </a:xfrm>
          <a:custGeom>
            <a:avLst/>
            <a:gdLst>
              <a:gd name="connsiteX0" fmla="*/ 0 w 1389062"/>
              <a:gd name="connsiteY0" fmla="*/ 563564 h 563564"/>
              <a:gd name="connsiteX1" fmla="*/ 188518 w 1389062"/>
              <a:gd name="connsiteY1" fmla="*/ 0 h 563564"/>
              <a:gd name="connsiteX2" fmla="*/ 1389062 w 1389062"/>
              <a:gd name="connsiteY2" fmla="*/ 0 h 563564"/>
              <a:gd name="connsiteX3" fmla="*/ 1200544 w 1389062"/>
              <a:gd name="connsiteY3" fmla="*/ 563564 h 563564"/>
              <a:gd name="connsiteX4" fmla="*/ 0 w 1389062"/>
              <a:gd name="connsiteY4" fmla="*/ 563564 h 563564"/>
              <a:gd name="connsiteX0" fmla="*/ 0 w 1389062"/>
              <a:gd name="connsiteY0" fmla="*/ 567532 h 567532"/>
              <a:gd name="connsiteX1" fmla="*/ 188518 w 1389062"/>
              <a:gd name="connsiteY1" fmla="*/ 3968 h 567532"/>
              <a:gd name="connsiteX2" fmla="*/ 1325562 w 1389062"/>
              <a:gd name="connsiteY2" fmla="*/ 0 h 567532"/>
              <a:gd name="connsiteX3" fmla="*/ 1389062 w 1389062"/>
              <a:gd name="connsiteY3" fmla="*/ 3968 h 567532"/>
              <a:gd name="connsiteX4" fmla="*/ 1200544 w 1389062"/>
              <a:gd name="connsiteY4" fmla="*/ 567532 h 567532"/>
              <a:gd name="connsiteX5" fmla="*/ 0 w 1389062"/>
              <a:gd name="connsiteY5" fmla="*/ 567532 h 567532"/>
              <a:gd name="connsiteX0" fmla="*/ 0 w 1389062"/>
              <a:gd name="connsiteY0" fmla="*/ 567532 h 567532"/>
              <a:gd name="connsiteX1" fmla="*/ 188518 w 1389062"/>
              <a:gd name="connsiteY1" fmla="*/ 3968 h 567532"/>
              <a:gd name="connsiteX2" fmla="*/ 1325562 w 1389062"/>
              <a:gd name="connsiteY2" fmla="*/ 0 h 567532"/>
              <a:gd name="connsiteX3" fmla="*/ 1389062 w 1389062"/>
              <a:gd name="connsiteY3" fmla="*/ 3968 h 567532"/>
              <a:gd name="connsiteX4" fmla="*/ 1369219 w 1389062"/>
              <a:gd name="connsiteY4" fmla="*/ 43656 h 567532"/>
              <a:gd name="connsiteX5" fmla="*/ 1200544 w 1389062"/>
              <a:gd name="connsiteY5" fmla="*/ 567532 h 567532"/>
              <a:gd name="connsiteX6" fmla="*/ 0 w 1389062"/>
              <a:gd name="connsiteY6" fmla="*/ 567532 h 567532"/>
              <a:gd name="connsiteX0" fmla="*/ 0 w 1369219"/>
              <a:gd name="connsiteY0" fmla="*/ 567532 h 567532"/>
              <a:gd name="connsiteX1" fmla="*/ 188518 w 1369219"/>
              <a:gd name="connsiteY1" fmla="*/ 3968 h 567532"/>
              <a:gd name="connsiteX2" fmla="*/ 1325562 w 1369219"/>
              <a:gd name="connsiteY2" fmla="*/ 0 h 567532"/>
              <a:gd name="connsiteX3" fmla="*/ 1369219 w 1369219"/>
              <a:gd name="connsiteY3" fmla="*/ 43656 h 567532"/>
              <a:gd name="connsiteX4" fmla="*/ 1200544 w 1369219"/>
              <a:gd name="connsiteY4" fmla="*/ 567532 h 567532"/>
              <a:gd name="connsiteX5" fmla="*/ 0 w 1369219"/>
              <a:gd name="connsiteY5"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14013 w 1182688"/>
              <a:gd name="connsiteY4" fmla="*/ 567532 h 567532"/>
              <a:gd name="connsiteX5" fmla="*/ 0 w 1182688"/>
              <a:gd name="connsiteY5"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1014013 w 1182688"/>
              <a:gd name="connsiteY5" fmla="*/ 567532 h 567532"/>
              <a:gd name="connsiteX6" fmla="*/ 0 w 1182688"/>
              <a:gd name="connsiteY6"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1014013 w 1182688"/>
              <a:gd name="connsiteY5" fmla="*/ 567532 h 567532"/>
              <a:gd name="connsiteX6" fmla="*/ 956469 w 1182688"/>
              <a:gd name="connsiteY6" fmla="*/ 563562 h 567532"/>
              <a:gd name="connsiteX7" fmla="*/ 0 w 1182688"/>
              <a:gd name="connsiteY7"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956469 w 1182688"/>
              <a:gd name="connsiteY5" fmla="*/ 563562 h 567532"/>
              <a:gd name="connsiteX6" fmla="*/ 0 w 1182688"/>
              <a:gd name="connsiteY6" fmla="*/ 567532 h 567532"/>
              <a:gd name="connsiteX0" fmla="*/ 0 w 1182688"/>
              <a:gd name="connsiteY0" fmla="*/ 567573 h 567573"/>
              <a:gd name="connsiteX1" fmla="*/ 1987 w 1182688"/>
              <a:gd name="connsiteY1" fmla="*/ 4009 h 567573"/>
              <a:gd name="connsiteX2" fmla="*/ 1139031 w 1182688"/>
              <a:gd name="connsiteY2" fmla="*/ 41 h 567573"/>
              <a:gd name="connsiteX3" fmla="*/ 1182688 w 1182688"/>
              <a:gd name="connsiteY3" fmla="*/ 43697 h 567573"/>
              <a:gd name="connsiteX4" fmla="*/ 1027906 w 1182688"/>
              <a:gd name="connsiteY4" fmla="*/ 523916 h 567573"/>
              <a:gd name="connsiteX5" fmla="*/ 956469 w 1182688"/>
              <a:gd name="connsiteY5" fmla="*/ 563603 h 567573"/>
              <a:gd name="connsiteX6" fmla="*/ 0 w 1182688"/>
              <a:gd name="connsiteY6" fmla="*/ 567573 h 567573"/>
              <a:gd name="connsiteX0" fmla="*/ 0 w 1244842"/>
              <a:gd name="connsiteY0" fmla="*/ 578704 h 578704"/>
              <a:gd name="connsiteX1" fmla="*/ 1987 w 1244842"/>
              <a:gd name="connsiteY1" fmla="*/ 15140 h 578704"/>
              <a:gd name="connsiteX2" fmla="*/ 1139031 w 1244842"/>
              <a:gd name="connsiteY2" fmla="*/ 11172 h 578704"/>
              <a:gd name="connsiteX3" fmla="*/ 1182688 w 1244842"/>
              <a:gd name="connsiteY3" fmla="*/ 54828 h 578704"/>
              <a:gd name="connsiteX4" fmla="*/ 1027906 w 1244842"/>
              <a:gd name="connsiteY4" fmla="*/ 535047 h 578704"/>
              <a:gd name="connsiteX5" fmla="*/ 956469 w 1244842"/>
              <a:gd name="connsiteY5" fmla="*/ 574734 h 578704"/>
              <a:gd name="connsiteX6" fmla="*/ 0 w 1244842"/>
              <a:gd name="connsiteY6" fmla="*/ 578704 h 578704"/>
              <a:gd name="connsiteX0" fmla="*/ 0 w 1188677"/>
              <a:gd name="connsiteY0" fmla="*/ 578704 h 578704"/>
              <a:gd name="connsiteX1" fmla="*/ 1987 w 1188677"/>
              <a:gd name="connsiteY1" fmla="*/ 15140 h 578704"/>
              <a:gd name="connsiteX2" fmla="*/ 1139031 w 1188677"/>
              <a:gd name="connsiteY2" fmla="*/ 11172 h 578704"/>
              <a:gd name="connsiteX3" fmla="*/ 1182688 w 1188677"/>
              <a:gd name="connsiteY3" fmla="*/ 54828 h 578704"/>
              <a:gd name="connsiteX4" fmla="*/ 1027906 w 1188677"/>
              <a:gd name="connsiteY4" fmla="*/ 535047 h 578704"/>
              <a:gd name="connsiteX5" fmla="*/ 956469 w 1188677"/>
              <a:gd name="connsiteY5" fmla="*/ 574734 h 578704"/>
              <a:gd name="connsiteX6" fmla="*/ 0 w 1188677"/>
              <a:gd name="connsiteY6" fmla="*/ 578704 h 578704"/>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432988 w 1616925"/>
              <a:gd name="connsiteY0" fmla="*/ 567549 h 567549"/>
              <a:gd name="connsiteX1" fmla="*/ 0 w 1616925"/>
              <a:gd name="connsiteY1" fmla="*/ 7160 h 567549"/>
              <a:gd name="connsiteX2" fmla="*/ 1572019 w 1616925"/>
              <a:gd name="connsiteY2" fmla="*/ 17 h 567549"/>
              <a:gd name="connsiteX3" fmla="*/ 1615676 w 1616925"/>
              <a:gd name="connsiteY3" fmla="*/ 43673 h 567549"/>
              <a:gd name="connsiteX4" fmla="*/ 1460894 w 1616925"/>
              <a:gd name="connsiteY4" fmla="*/ 523892 h 567549"/>
              <a:gd name="connsiteX5" fmla="*/ 1389457 w 1616925"/>
              <a:gd name="connsiteY5" fmla="*/ 563579 h 567549"/>
              <a:gd name="connsiteX6" fmla="*/ 432988 w 1616925"/>
              <a:gd name="connsiteY6" fmla="*/ 567549 h 567549"/>
              <a:gd name="connsiteX0" fmla="*/ 0 w 1618912"/>
              <a:gd name="connsiteY0" fmla="*/ 570724 h 570724"/>
              <a:gd name="connsiteX1" fmla="*/ 1987 w 1618912"/>
              <a:gd name="connsiteY1" fmla="*/ 7160 h 570724"/>
              <a:gd name="connsiteX2" fmla="*/ 1574006 w 1618912"/>
              <a:gd name="connsiteY2" fmla="*/ 17 h 570724"/>
              <a:gd name="connsiteX3" fmla="*/ 1617663 w 1618912"/>
              <a:gd name="connsiteY3" fmla="*/ 43673 h 570724"/>
              <a:gd name="connsiteX4" fmla="*/ 1462881 w 1618912"/>
              <a:gd name="connsiteY4" fmla="*/ 523892 h 570724"/>
              <a:gd name="connsiteX5" fmla="*/ 1391444 w 1618912"/>
              <a:gd name="connsiteY5" fmla="*/ 563579 h 570724"/>
              <a:gd name="connsiteX6" fmla="*/ 0 w 1618912"/>
              <a:gd name="connsiteY6" fmla="*/ 570724 h 570724"/>
              <a:gd name="connsiteX0" fmla="*/ 317218 w 1936130"/>
              <a:gd name="connsiteY0" fmla="*/ 577147 h 577147"/>
              <a:gd name="connsiteX1" fmla="*/ 1 w 1936130"/>
              <a:gd name="connsiteY1" fmla="*/ 0 h 577147"/>
              <a:gd name="connsiteX2" fmla="*/ 1891224 w 1936130"/>
              <a:gd name="connsiteY2" fmla="*/ 6440 h 577147"/>
              <a:gd name="connsiteX3" fmla="*/ 1934881 w 1936130"/>
              <a:gd name="connsiteY3" fmla="*/ 50096 h 577147"/>
              <a:gd name="connsiteX4" fmla="*/ 1780099 w 1936130"/>
              <a:gd name="connsiteY4" fmla="*/ 530315 h 577147"/>
              <a:gd name="connsiteX5" fmla="*/ 1708662 w 1936130"/>
              <a:gd name="connsiteY5" fmla="*/ 570002 h 577147"/>
              <a:gd name="connsiteX6" fmla="*/ 317218 w 1936130"/>
              <a:gd name="connsiteY6" fmla="*/ 577147 h 577147"/>
              <a:gd name="connsiteX0" fmla="*/ 324010 w 1942922"/>
              <a:gd name="connsiteY0" fmla="*/ 570724 h 570724"/>
              <a:gd name="connsiteX1" fmla="*/ 1 w 1942922"/>
              <a:gd name="connsiteY1" fmla="*/ 7160 h 570724"/>
              <a:gd name="connsiteX2" fmla="*/ 1898016 w 1942922"/>
              <a:gd name="connsiteY2" fmla="*/ 17 h 570724"/>
              <a:gd name="connsiteX3" fmla="*/ 1941673 w 1942922"/>
              <a:gd name="connsiteY3" fmla="*/ 43673 h 570724"/>
              <a:gd name="connsiteX4" fmla="*/ 1786891 w 1942922"/>
              <a:gd name="connsiteY4" fmla="*/ 523892 h 570724"/>
              <a:gd name="connsiteX5" fmla="*/ 1715454 w 1942922"/>
              <a:gd name="connsiteY5" fmla="*/ 563579 h 570724"/>
              <a:gd name="connsiteX6" fmla="*/ 324010 w 1942922"/>
              <a:gd name="connsiteY6" fmla="*/ 570724 h 570724"/>
              <a:gd name="connsiteX0" fmla="*/ 4856 w 1942971"/>
              <a:gd name="connsiteY0" fmla="*/ 570724 h 570724"/>
              <a:gd name="connsiteX1" fmla="*/ 50 w 1942971"/>
              <a:gd name="connsiteY1" fmla="*/ 7160 h 570724"/>
              <a:gd name="connsiteX2" fmla="*/ 1898065 w 1942971"/>
              <a:gd name="connsiteY2" fmla="*/ 17 h 570724"/>
              <a:gd name="connsiteX3" fmla="*/ 1941722 w 1942971"/>
              <a:gd name="connsiteY3" fmla="*/ 43673 h 570724"/>
              <a:gd name="connsiteX4" fmla="*/ 1786940 w 1942971"/>
              <a:gd name="connsiteY4" fmla="*/ 523892 h 570724"/>
              <a:gd name="connsiteX5" fmla="*/ 1715503 w 1942971"/>
              <a:gd name="connsiteY5" fmla="*/ 563579 h 570724"/>
              <a:gd name="connsiteX6" fmla="*/ 4856 w 1942971"/>
              <a:gd name="connsiteY6" fmla="*/ 570724 h 570724"/>
              <a:gd name="connsiteX0" fmla="*/ 0 w 1944907"/>
              <a:gd name="connsiteY0" fmla="*/ 563932 h 563932"/>
              <a:gd name="connsiteX1" fmla="*/ 1986 w 1944907"/>
              <a:gd name="connsiteY1" fmla="*/ 7160 h 563932"/>
              <a:gd name="connsiteX2" fmla="*/ 1900001 w 1944907"/>
              <a:gd name="connsiteY2" fmla="*/ 17 h 563932"/>
              <a:gd name="connsiteX3" fmla="*/ 1943658 w 1944907"/>
              <a:gd name="connsiteY3" fmla="*/ 43673 h 563932"/>
              <a:gd name="connsiteX4" fmla="*/ 1788876 w 1944907"/>
              <a:gd name="connsiteY4" fmla="*/ 523892 h 563932"/>
              <a:gd name="connsiteX5" fmla="*/ 1717439 w 1944907"/>
              <a:gd name="connsiteY5" fmla="*/ 563579 h 563932"/>
              <a:gd name="connsiteX6" fmla="*/ 0 w 1944907"/>
              <a:gd name="connsiteY6" fmla="*/ 563932 h 56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4907" h="563932">
                <a:moveTo>
                  <a:pt x="0" y="563932"/>
                </a:moveTo>
                <a:cubicBezTo>
                  <a:pt x="662" y="376077"/>
                  <a:pt x="1324" y="195015"/>
                  <a:pt x="1986" y="7160"/>
                </a:cubicBezTo>
                <a:lnTo>
                  <a:pt x="1900001" y="17"/>
                </a:lnTo>
                <a:cubicBezTo>
                  <a:pt x="1934969" y="-670"/>
                  <a:pt x="1949479" y="19861"/>
                  <a:pt x="1943658" y="43673"/>
                </a:cubicBezTo>
                <a:lnTo>
                  <a:pt x="1788876" y="523892"/>
                </a:lnTo>
                <a:cubicBezTo>
                  <a:pt x="1774589" y="552996"/>
                  <a:pt x="1753951" y="563050"/>
                  <a:pt x="1717439" y="563579"/>
                </a:cubicBezTo>
                <a:lnTo>
                  <a:pt x="0" y="563932"/>
                </a:lnTo>
                <a:close/>
              </a:path>
            </a:pathLst>
          </a:custGeom>
          <a:solidFill>
            <a:srgbClr val="DBDBDB"/>
          </a:solidFill>
          <a:ln w="28575"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77800" marR="0" lvl="0" indent="0" defTabSz="914400" eaLnBrk="1" fontAlgn="auto" latinLnBrk="0" hangingPunct="1">
              <a:lnSpc>
                <a:spcPct val="8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Advanced monitoring</a:t>
            </a:r>
          </a:p>
        </p:txBody>
      </p:sp>
      <p:sp>
        <p:nvSpPr>
          <p:cNvPr id="19" name="Parallelogram 30"/>
          <p:cNvSpPr/>
          <p:nvPr/>
        </p:nvSpPr>
        <p:spPr>
          <a:xfrm>
            <a:off x="3445272" y="943372"/>
            <a:ext cx="2309086" cy="669527"/>
          </a:xfrm>
          <a:custGeom>
            <a:avLst/>
            <a:gdLst>
              <a:gd name="connsiteX0" fmla="*/ 0 w 1389062"/>
              <a:gd name="connsiteY0" fmla="*/ 563564 h 563564"/>
              <a:gd name="connsiteX1" fmla="*/ 188518 w 1389062"/>
              <a:gd name="connsiteY1" fmla="*/ 0 h 563564"/>
              <a:gd name="connsiteX2" fmla="*/ 1389062 w 1389062"/>
              <a:gd name="connsiteY2" fmla="*/ 0 h 563564"/>
              <a:gd name="connsiteX3" fmla="*/ 1200544 w 1389062"/>
              <a:gd name="connsiteY3" fmla="*/ 563564 h 563564"/>
              <a:gd name="connsiteX4" fmla="*/ 0 w 1389062"/>
              <a:gd name="connsiteY4" fmla="*/ 563564 h 563564"/>
              <a:gd name="connsiteX0" fmla="*/ 0 w 1389062"/>
              <a:gd name="connsiteY0" fmla="*/ 567532 h 567532"/>
              <a:gd name="connsiteX1" fmla="*/ 188518 w 1389062"/>
              <a:gd name="connsiteY1" fmla="*/ 3968 h 567532"/>
              <a:gd name="connsiteX2" fmla="*/ 1325562 w 1389062"/>
              <a:gd name="connsiteY2" fmla="*/ 0 h 567532"/>
              <a:gd name="connsiteX3" fmla="*/ 1389062 w 1389062"/>
              <a:gd name="connsiteY3" fmla="*/ 3968 h 567532"/>
              <a:gd name="connsiteX4" fmla="*/ 1200544 w 1389062"/>
              <a:gd name="connsiteY4" fmla="*/ 567532 h 567532"/>
              <a:gd name="connsiteX5" fmla="*/ 0 w 1389062"/>
              <a:gd name="connsiteY5" fmla="*/ 567532 h 567532"/>
              <a:gd name="connsiteX0" fmla="*/ 0 w 1389062"/>
              <a:gd name="connsiteY0" fmla="*/ 567532 h 567532"/>
              <a:gd name="connsiteX1" fmla="*/ 188518 w 1389062"/>
              <a:gd name="connsiteY1" fmla="*/ 3968 h 567532"/>
              <a:gd name="connsiteX2" fmla="*/ 1325562 w 1389062"/>
              <a:gd name="connsiteY2" fmla="*/ 0 h 567532"/>
              <a:gd name="connsiteX3" fmla="*/ 1389062 w 1389062"/>
              <a:gd name="connsiteY3" fmla="*/ 3968 h 567532"/>
              <a:gd name="connsiteX4" fmla="*/ 1369219 w 1389062"/>
              <a:gd name="connsiteY4" fmla="*/ 43656 h 567532"/>
              <a:gd name="connsiteX5" fmla="*/ 1200544 w 1389062"/>
              <a:gd name="connsiteY5" fmla="*/ 567532 h 567532"/>
              <a:gd name="connsiteX6" fmla="*/ 0 w 1389062"/>
              <a:gd name="connsiteY6" fmla="*/ 567532 h 567532"/>
              <a:gd name="connsiteX0" fmla="*/ 0 w 1369219"/>
              <a:gd name="connsiteY0" fmla="*/ 567532 h 567532"/>
              <a:gd name="connsiteX1" fmla="*/ 188518 w 1369219"/>
              <a:gd name="connsiteY1" fmla="*/ 3968 h 567532"/>
              <a:gd name="connsiteX2" fmla="*/ 1325562 w 1369219"/>
              <a:gd name="connsiteY2" fmla="*/ 0 h 567532"/>
              <a:gd name="connsiteX3" fmla="*/ 1369219 w 1369219"/>
              <a:gd name="connsiteY3" fmla="*/ 43656 h 567532"/>
              <a:gd name="connsiteX4" fmla="*/ 1200544 w 1369219"/>
              <a:gd name="connsiteY4" fmla="*/ 567532 h 567532"/>
              <a:gd name="connsiteX5" fmla="*/ 0 w 1369219"/>
              <a:gd name="connsiteY5"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14013 w 1182688"/>
              <a:gd name="connsiteY4" fmla="*/ 567532 h 567532"/>
              <a:gd name="connsiteX5" fmla="*/ 0 w 1182688"/>
              <a:gd name="connsiteY5"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1014013 w 1182688"/>
              <a:gd name="connsiteY5" fmla="*/ 567532 h 567532"/>
              <a:gd name="connsiteX6" fmla="*/ 0 w 1182688"/>
              <a:gd name="connsiteY6"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1014013 w 1182688"/>
              <a:gd name="connsiteY5" fmla="*/ 567532 h 567532"/>
              <a:gd name="connsiteX6" fmla="*/ 956469 w 1182688"/>
              <a:gd name="connsiteY6" fmla="*/ 563562 h 567532"/>
              <a:gd name="connsiteX7" fmla="*/ 0 w 1182688"/>
              <a:gd name="connsiteY7"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956469 w 1182688"/>
              <a:gd name="connsiteY5" fmla="*/ 563562 h 567532"/>
              <a:gd name="connsiteX6" fmla="*/ 0 w 1182688"/>
              <a:gd name="connsiteY6" fmla="*/ 567532 h 567532"/>
              <a:gd name="connsiteX0" fmla="*/ 0 w 1182688"/>
              <a:gd name="connsiteY0" fmla="*/ 567573 h 567573"/>
              <a:gd name="connsiteX1" fmla="*/ 1987 w 1182688"/>
              <a:gd name="connsiteY1" fmla="*/ 4009 h 567573"/>
              <a:gd name="connsiteX2" fmla="*/ 1139031 w 1182688"/>
              <a:gd name="connsiteY2" fmla="*/ 41 h 567573"/>
              <a:gd name="connsiteX3" fmla="*/ 1182688 w 1182688"/>
              <a:gd name="connsiteY3" fmla="*/ 43697 h 567573"/>
              <a:gd name="connsiteX4" fmla="*/ 1027906 w 1182688"/>
              <a:gd name="connsiteY4" fmla="*/ 523916 h 567573"/>
              <a:gd name="connsiteX5" fmla="*/ 956469 w 1182688"/>
              <a:gd name="connsiteY5" fmla="*/ 563603 h 567573"/>
              <a:gd name="connsiteX6" fmla="*/ 0 w 1182688"/>
              <a:gd name="connsiteY6" fmla="*/ 567573 h 567573"/>
              <a:gd name="connsiteX0" fmla="*/ 0 w 1244842"/>
              <a:gd name="connsiteY0" fmla="*/ 578704 h 578704"/>
              <a:gd name="connsiteX1" fmla="*/ 1987 w 1244842"/>
              <a:gd name="connsiteY1" fmla="*/ 15140 h 578704"/>
              <a:gd name="connsiteX2" fmla="*/ 1139031 w 1244842"/>
              <a:gd name="connsiteY2" fmla="*/ 11172 h 578704"/>
              <a:gd name="connsiteX3" fmla="*/ 1182688 w 1244842"/>
              <a:gd name="connsiteY3" fmla="*/ 54828 h 578704"/>
              <a:gd name="connsiteX4" fmla="*/ 1027906 w 1244842"/>
              <a:gd name="connsiteY4" fmla="*/ 535047 h 578704"/>
              <a:gd name="connsiteX5" fmla="*/ 956469 w 1244842"/>
              <a:gd name="connsiteY5" fmla="*/ 574734 h 578704"/>
              <a:gd name="connsiteX6" fmla="*/ 0 w 1244842"/>
              <a:gd name="connsiteY6" fmla="*/ 578704 h 578704"/>
              <a:gd name="connsiteX0" fmla="*/ 0 w 1188677"/>
              <a:gd name="connsiteY0" fmla="*/ 578704 h 578704"/>
              <a:gd name="connsiteX1" fmla="*/ 1987 w 1188677"/>
              <a:gd name="connsiteY1" fmla="*/ 15140 h 578704"/>
              <a:gd name="connsiteX2" fmla="*/ 1139031 w 1188677"/>
              <a:gd name="connsiteY2" fmla="*/ 11172 h 578704"/>
              <a:gd name="connsiteX3" fmla="*/ 1182688 w 1188677"/>
              <a:gd name="connsiteY3" fmla="*/ 54828 h 578704"/>
              <a:gd name="connsiteX4" fmla="*/ 1027906 w 1188677"/>
              <a:gd name="connsiteY4" fmla="*/ 535047 h 578704"/>
              <a:gd name="connsiteX5" fmla="*/ 956469 w 1188677"/>
              <a:gd name="connsiteY5" fmla="*/ 574734 h 578704"/>
              <a:gd name="connsiteX6" fmla="*/ 0 w 1188677"/>
              <a:gd name="connsiteY6" fmla="*/ 578704 h 578704"/>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432988 w 1616925"/>
              <a:gd name="connsiteY0" fmla="*/ 567549 h 567549"/>
              <a:gd name="connsiteX1" fmla="*/ 0 w 1616925"/>
              <a:gd name="connsiteY1" fmla="*/ 7160 h 567549"/>
              <a:gd name="connsiteX2" fmla="*/ 1572019 w 1616925"/>
              <a:gd name="connsiteY2" fmla="*/ 17 h 567549"/>
              <a:gd name="connsiteX3" fmla="*/ 1615676 w 1616925"/>
              <a:gd name="connsiteY3" fmla="*/ 43673 h 567549"/>
              <a:gd name="connsiteX4" fmla="*/ 1460894 w 1616925"/>
              <a:gd name="connsiteY4" fmla="*/ 523892 h 567549"/>
              <a:gd name="connsiteX5" fmla="*/ 1389457 w 1616925"/>
              <a:gd name="connsiteY5" fmla="*/ 563579 h 567549"/>
              <a:gd name="connsiteX6" fmla="*/ 432988 w 1616925"/>
              <a:gd name="connsiteY6" fmla="*/ 567549 h 567549"/>
              <a:gd name="connsiteX0" fmla="*/ 0 w 1618912"/>
              <a:gd name="connsiteY0" fmla="*/ 570724 h 570724"/>
              <a:gd name="connsiteX1" fmla="*/ 1987 w 1618912"/>
              <a:gd name="connsiteY1" fmla="*/ 7160 h 570724"/>
              <a:gd name="connsiteX2" fmla="*/ 1574006 w 1618912"/>
              <a:gd name="connsiteY2" fmla="*/ 17 h 570724"/>
              <a:gd name="connsiteX3" fmla="*/ 1617663 w 1618912"/>
              <a:gd name="connsiteY3" fmla="*/ 43673 h 570724"/>
              <a:gd name="connsiteX4" fmla="*/ 1462881 w 1618912"/>
              <a:gd name="connsiteY4" fmla="*/ 523892 h 570724"/>
              <a:gd name="connsiteX5" fmla="*/ 1391444 w 1618912"/>
              <a:gd name="connsiteY5" fmla="*/ 563579 h 570724"/>
              <a:gd name="connsiteX6" fmla="*/ 0 w 1618912"/>
              <a:gd name="connsiteY6" fmla="*/ 570724 h 570724"/>
              <a:gd name="connsiteX0" fmla="*/ 317218 w 1936130"/>
              <a:gd name="connsiteY0" fmla="*/ 577147 h 577147"/>
              <a:gd name="connsiteX1" fmla="*/ 1 w 1936130"/>
              <a:gd name="connsiteY1" fmla="*/ 0 h 577147"/>
              <a:gd name="connsiteX2" fmla="*/ 1891224 w 1936130"/>
              <a:gd name="connsiteY2" fmla="*/ 6440 h 577147"/>
              <a:gd name="connsiteX3" fmla="*/ 1934881 w 1936130"/>
              <a:gd name="connsiteY3" fmla="*/ 50096 h 577147"/>
              <a:gd name="connsiteX4" fmla="*/ 1780099 w 1936130"/>
              <a:gd name="connsiteY4" fmla="*/ 530315 h 577147"/>
              <a:gd name="connsiteX5" fmla="*/ 1708662 w 1936130"/>
              <a:gd name="connsiteY5" fmla="*/ 570002 h 577147"/>
              <a:gd name="connsiteX6" fmla="*/ 317218 w 1936130"/>
              <a:gd name="connsiteY6" fmla="*/ 577147 h 577147"/>
              <a:gd name="connsiteX0" fmla="*/ 324010 w 1942922"/>
              <a:gd name="connsiteY0" fmla="*/ 570724 h 570724"/>
              <a:gd name="connsiteX1" fmla="*/ 1 w 1942922"/>
              <a:gd name="connsiteY1" fmla="*/ 7160 h 570724"/>
              <a:gd name="connsiteX2" fmla="*/ 1898016 w 1942922"/>
              <a:gd name="connsiteY2" fmla="*/ 17 h 570724"/>
              <a:gd name="connsiteX3" fmla="*/ 1941673 w 1942922"/>
              <a:gd name="connsiteY3" fmla="*/ 43673 h 570724"/>
              <a:gd name="connsiteX4" fmla="*/ 1786891 w 1942922"/>
              <a:gd name="connsiteY4" fmla="*/ 523892 h 570724"/>
              <a:gd name="connsiteX5" fmla="*/ 1715454 w 1942922"/>
              <a:gd name="connsiteY5" fmla="*/ 563579 h 570724"/>
              <a:gd name="connsiteX6" fmla="*/ 324010 w 1942922"/>
              <a:gd name="connsiteY6" fmla="*/ 570724 h 570724"/>
              <a:gd name="connsiteX0" fmla="*/ 4856 w 1942971"/>
              <a:gd name="connsiteY0" fmla="*/ 570724 h 570724"/>
              <a:gd name="connsiteX1" fmla="*/ 50 w 1942971"/>
              <a:gd name="connsiteY1" fmla="*/ 7160 h 570724"/>
              <a:gd name="connsiteX2" fmla="*/ 1898065 w 1942971"/>
              <a:gd name="connsiteY2" fmla="*/ 17 h 570724"/>
              <a:gd name="connsiteX3" fmla="*/ 1941722 w 1942971"/>
              <a:gd name="connsiteY3" fmla="*/ 43673 h 570724"/>
              <a:gd name="connsiteX4" fmla="*/ 1786940 w 1942971"/>
              <a:gd name="connsiteY4" fmla="*/ 523892 h 570724"/>
              <a:gd name="connsiteX5" fmla="*/ 1715503 w 1942971"/>
              <a:gd name="connsiteY5" fmla="*/ 563579 h 570724"/>
              <a:gd name="connsiteX6" fmla="*/ 4856 w 1942971"/>
              <a:gd name="connsiteY6" fmla="*/ 570724 h 570724"/>
              <a:gd name="connsiteX0" fmla="*/ 0 w 1944907"/>
              <a:gd name="connsiteY0" fmla="*/ 563932 h 563932"/>
              <a:gd name="connsiteX1" fmla="*/ 1986 w 1944907"/>
              <a:gd name="connsiteY1" fmla="*/ 7160 h 563932"/>
              <a:gd name="connsiteX2" fmla="*/ 1900001 w 1944907"/>
              <a:gd name="connsiteY2" fmla="*/ 17 h 563932"/>
              <a:gd name="connsiteX3" fmla="*/ 1943658 w 1944907"/>
              <a:gd name="connsiteY3" fmla="*/ 43673 h 563932"/>
              <a:gd name="connsiteX4" fmla="*/ 1788876 w 1944907"/>
              <a:gd name="connsiteY4" fmla="*/ 523892 h 563932"/>
              <a:gd name="connsiteX5" fmla="*/ 1717439 w 1944907"/>
              <a:gd name="connsiteY5" fmla="*/ 563579 h 563932"/>
              <a:gd name="connsiteX6" fmla="*/ 0 w 1944907"/>
              <a:gd name="connsiteY6" fmla="*/ 563932 h 56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4907" h="563932">
                <a:moveTo>
                  <a:pt x="0" y="563932"/>
                </a:moveTo>
                <a:cubicBezTo>
                  <a:pt x="662" y="376077"/>
                  <a:pt x="1324" y="195015"/>
                  <a:pt x="1986" y="7160"/>
                </a:cubicBezTo>
                <a:lnTo>
                  <a:pt x="1900001" y="17"/>
                </a:lnTo>
                <a:cubicBezTo>
                  <a:pt x="1934969" y="-670"/>
                  <a:pt x="1949479" y="19861"/>
                  <a:pt x="1943658" y="43673"/>
                </a:cubicBezTo>
                <a:lnTo>
                  <a:pt x="1788876" y="523892"/>
                </a:lnTo>
                <a:cubicBezTo>
                  <a:pt x="1774589" y="552996"/>
                  <a:pt x="1753951" y="563050"/>
                  <a:pt x="1717439" y="563579"/>
                </a:cubicBezTo>
                <a:lnTo>
                  <a:pt x="0" y="563932"/>
                </a:lnTo>
                <a:close/>
              </a:path>
            </a:pathLst>
          </a:custGeom>
          <a:solidFill>
            <a:schemeClr val="accent1"/>
          </a:solidFill>
          <a:ln w="28575"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223838" marR="0" lvl="0" indent="0" defTabSz="914400" eaLnBrk="1" fontAlgn="auto" latinLnBrk="0" hangingPunct="1">
              <a:lnSpc>
                <a:spcPct val="80000"/>
              </a:lnSpc>
              <a:spcBef>
                <a:spcPts val="0"/>
              </a:spcBef>
              <a:spcAft>
                <a:spcPts val="0"/>
              </a:spcAft>
              <a:buClrTx/>
              <a:buSzTx/>
              <a:buFontTx/>
              <a:buNone/>
              <a:tabLst/>
              <a:defRPr/>
            </a:pPr>
            <a:r>
              <a:rPr kumimoji="0" lang="en-US" sz="1800" b="0" i="0" u="none" strike="noStrike" kern="0" cap="all" spc="0" normalizeH="0" baseline="0" noProof="0" dirty="0">
                <a:ln>
                  <a:noFill/>
                </a:ln>
                <a:solidFill>
                  <a:schemeClr val="bg1"/>
                </a:solidFill>
                <a:effectLst/>
                <a:uLnTx/>
                <a:uFillTx/>
              </a:rPr>
              <a:t>Enhanced </a:t>
            </a:r>
            <a:br>
              <a:rPr kumimoji="0" lang="en-US" sz="1800" b="0" i="0" u="none" strike="noStrike" kern="0" cap="all" spc="0" normalizeH="0" baseline="0" noProof="0" dirty="0">
                <a:ln>
                  <a:noFill/>
                </a:ln>
                <a:solidFill>
                  <a:schemeClr val="bg1"/>
                </a:solidFill>
                <a:effectLst/>
                <a:uLnTx/>
                <a:uFillTx/>
              </a:rPr>
            </a:br>
            <a:r>
              <a:rPr kumimoji="0" lang="en-US" sz="1800" b="0" i="0" u="none" strike="noStrike" kern="0" cap="all" spc="0" normalizeH="0" baseline="0" noProof="0" dirty="0">
                <a:ln>
                  <a:noFill/>
                </a:ln>
                <a:solidFill>
                  <a:schemeClr val="bg1"/>
                </a:solidFill>
                <a:effectLst/>
                <a:uLnTx/>
                <a:uFillTx/>
              </a:rPr>
              <a:t>Safety</a:t>
            </a:r>
          </a:p>
        </p:txBody>
      </p:sp>
      <p:sp>
        <p:nvSpPr>
          <p:cNvPr id="20" name="Parallelogram 30"/>
          <p:cNvSpPr/>
          <p:nvPr/>
        </p:nvSpPr>
        <p:spPr>
          <a:xfrm>
            <a:off x="1742481" y="943373"/>
            <a:ext cx="1958688" cy="567928"/>
          </a:xfrm>
          <a:custGeom>
            <a:avLst/>
            <a:gdLst>
              <a:gd name="connsiteX0" fmla="*/ 0 w 1389062"/>
              <a:gd name="connsiteY0" fmla="*/ 563564 h 563564"/>
              <a:gd name="connsiteX1" fmla="*/ 188518 w 1389062"/>
              <a:gd name="connsiteY1" fmla="*/ 0 h 563564"/>
              <a:gd name="connsiteX2" fmla="*/ 1389062 w 1389062"/>
              <a:gd name="connsiteY2" fmla="*/ 0 h 563564"/>
              <a:gd name="connsiteX3" fmla="*/ 1200544 w 1389062"/>
              <a:gd name="connsiteY3" fmla="*/ 563564 h 563564"/>
              <a:gd name="connsiteX4" fmla="*/ 0 w 1389062"/>
              <a:gd name="connsiteY4" fmla="*/ 563564 h 563564"/>
              <a:gd name="connsiteX0" fmla="*/ 0 w 1389062"/>
              <a:gd name="connsiteY0" fmla="*/ 567532 h 567532"/>
              <a:gd name="connsiteX1" fmla="*/ 188518 w 1389062"/>
              <a:gd name="connsiteY1" fmla="*/ 3968 h 567532"/>
              <a:gd name="connsiteX2" fmla="*/ 1325562 w 1389062"/>
              <a:gd name="connsiteY2" fmla="*/ 0 h 567532"/>
              <a:gd name="connsiteX3" fmla="*/ 1389062 w 1389062"/>
              <a:gd name="connsiteY3" fmla="*/ 3968 h 567532"/>
              <a:gd name="connsiteX4" fmla="*/ 1200544 w 1389062"/>
              <a:gd name="connsiteY4" fmla="*/ 567532 h 567532"/>
              <a:gd name="connsiteX5" fmla="*/ 0 w 1389062"/>
              <a:gd name="connsiteY5" fmla="*/ 567532 h 567532"/>
              <a:gd name="connsiteX0" fmla="*/ 0 w 1389062"/>
              <a:gd name="connsiteY0" fmla="*/ 567532 h 567532"/>
              <a:gd name="connsiteX1" fmla="*/ 188518 w 1389062"/>
              <a:gd name="connsiteY1" fmla="*/ 3968 h 567532"/>
              <a:gd name="connsiteX2" fmla="*/ 1325562 w 1389062"/>
              <a:gd name="connsiteY2" fmla="*/ 0 h 567532"/>
              <a:gd name="connsiteX3" fmla="*/ 1389062 w 1389062"/>
              <a:gd name="connsiteY3" fmla="*/ 3968 h 567532"/>
              <a:gd name="connsiteX4" fmla="*/ 1369219 w 1389062"/>
              <a:gd name="connsiteY4" fmla="*/ 43656 h 567532"/>
              <a:gd name="connsiteX5" fmla="*/ 1200544 w 1389062"/>
              <a:gd name="connsiteY5" fmla="*/ 567532 h 567532"/>
              <a:gd name="connsiteX6" fmla="*/ 0 w 1389062"/>
              <a:gd name="connsiteY6" fmla="*/ 567532 h 567532"/>
              <a:gd name="connsiteX0" fmla="*/ 0 w 1369219"/>
              <a:gd name="connsiteY0" fmla="*/ 567532 h 567532"/>
              <a:gd name="connsiteX1" fmla="*/ 188518 w 1369219"/>
              <a:gd name="connsiteY1" fmla="*/ 3968 h 567532"/>
              <a:gd name="connsiteX2" fmla="*/ 1325562 w 1369219"/>
              <a:gd name="connsiteY2" fmla="*/ 0 h 567532"/>
              <a:gd name="connsiteX3" fmla="*/ 1369219 w 1369219"/>
              <a:gd name="connsiteY3" fmla="*/ 43656 h 567532"/>
              <a:gd name="connsiteX4" fmla="*/ 1200544 w 1369219"/>
              <a:gd name="connsiteY4" fmla="*/ 567532 h 567532"/>
              <a:gd name="connsiteX5" fmla="*/ 0 w 1369219"/>
              <a:gd name="connsiteY5"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14013 w 1182688"/>
              <a:gd name="connsiteY4" fmla="*/ 567532 h 567532"/>
              <a:gd name="connsiteX5" fmla="*/ 0 w 1182688"/>
              <a:gd name="connsiteY5"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1014013 w 1182688"/>
              <a:gd name="connsiteY5" fmla="*/ 567532 h 567532"/>
              <a:gd name="connsiteX6" fmla="*/ 0 w 1182688"/>
              <a:gd name="connsiteY6"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1014013 w 1182688"/>
              <a:gd name="connsiteY5" fmla="*/ 567532 h 567532"/>
              <a:gd name="connsiteX6" fmla="*/ 956469 w 1182688"/>
              <a:gd name="connsiteY6" fmla="*/ 563562 h 567532"/>
              <a:gd name="connsiteX7" fmla="*/ 0 w 1182688"/>
              <a:gd name="connsiteY7"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956469 w 1182688"/>
              <a:gd name="connsiteY5" fmla="*/ 563562 h 567532"/>
              <a:gd name="connsiteX6" fmla="*/ 0 w 1182688"/>
              <a:gd name="connsiteY6" fmla="*/ 567532 h 567532"/>
              <a:gd name="connsiteX0" fmla="*/ 0 w 1182688"/>
              <a:gd name="connsiteY0" fmla="*/ 567573 h 567573"/>
              <a:gd name="connsiteX1" fmla="*/ 1987 w 1182688"/>
              <a:gd name="connsiteY1" fmla="*/ 4009 h 567573"/>
              <a:gd name="connsiteX2" fmla="*/ 1139031 w 1182688"/>
              <a:gd name="connsiteY2" fmla="*/ 41 h 567573"/>
              <a:gd name="connsiteX3" fmla="*/ 1182688 w 1182688"/>
              <a:gd name="connsiteY3" fmla="*/ 43697 h 567573"/>
              <a:gd name="connsiteX4" fmla="*/ 1027906 w 1182688"/>
              <a:gd name="connsiteY4" fmla="*/ 523916 h 567573"/>
              <a:gd name="connsiteX5" fmla="*/ 956469 w 1182688"/>
              <a:gd name="connsiteY5" fmla="*/ 563603 h 567573"/>
              <a:gd name="connsiteX6" fmla="*/ 0 w 1182688"/>
              <a:gd name="connsiteY6" fmla="*/ 567573 h 567573"/>
              <a:gd name="connsiteX0" fmla="*/ 0 w 1244842"/>
              <a:gd name="connsiteY0" fmla="*/ 578704 h 578704"/>
              <a:gd name="connsiteX1" fmla="*/ 1987 w 1244842"/>
              <a:gd name="connsiteY1" fmla="*/ 15140 h 578704"/>
              <a:gd name="connsiteX2" fmla="*/ 1139031 w 1244842"/>
              <a:gd name="connsiteY2" fmla="*/ 11172 h 578704"/>
              <a:gd name="connsiteX3" fmla="*/ 1182688 w 1244842"/>
              <a:gd name="connsiteY3" fmla="*/ 54828 h 578704"/>
              <a:gd name="connsiteX4" fmla="*/ 1027906 w 1244842"/>
              <a:gd name="connsiteY4" fmla="*/ 535047 h 578704"/>
              <a:gd name="connsiteX5" fmla="*/ 956469 w 1244842"/>
              <a:gd name="connsiteY5" fmla="*/ 574734 h 578704"/>
              <a:gd name="connsiteX6" fmla="*/ 0 w 1244842"/>
              <a:gd name="connsiteY6" fmla="*/ 578704 h 578704"/>
              <a:gd name="connsiteX0" fmla="*/ 0 w 1188677"/>
              <a:gd name="connsiteY0" fmla="*/ 578704 h 578704"/>
              <a:gd name="connsiteX1" fmla="*/ 1987 w 1188677"/>
              <a:gd name="connsiteY1" fmla="*/ 15140 h 578704"/>
              <a:gd name="connsiteX2" fmla="*/ 1139031 w 1188677"/>
              <a:gd name="connsiteY2" fmla="*/ 11172 h 578704"/>
              <a:gd name="connsiteX3" fmla="*/ 1182688 w 1188677"/>
              <a:gd name="connsiteY3" fmla="*/ 54828 h 578704"/>
              <a:gd name="connsiteX4" fmla="*/ 1027906 w 1188677"/>
              <a:gd name="connsiteY4" fmla="*/ 535047 h 578704"/>
              <a:gd name="connsiteX5" fmla="*/ 956469 w 1188677"/>
              <a:gd name="connsiteY5" fmla="*/ 574734 h 578704"/>
              <a:gd name="connsiteX6" fmla="*/ 0 w 1188677"/>
              <a:gd name="connsiteY6" fmla="*/ 578704 h 578704"/>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432988 w 1616925"/>
              <a:gd name="connsiteY0" fmla="*/ 567549 h 567549"/>
              <a:gd name="connsiteX1" fmla="*/ 0 w 1616925"/>
              <a:gd name="connsiteY1" fmla="*/ 7160 h 567549"/>
              <a:gd name="connsiteX2" fmla="*/ 1572019 w 1616925"/>
              <a:gd name="connsiteY2" fmla="*/ 17 h 567549"/>
              <a:gd name="connsiteX3" fmla="*/ 1615676 w 1616925"/>
              <a:gd name="connsiteY3" fmla="*/ 43673 h 567549"/>
              <a:gd name="connsiteX4" fmla="*/ 1460894 w 1616925"/>
              <a:gd name="connsiteY4" fmla="*/ 523892 h 567549"/>
              <a:gd name="connsiteX5" fmla="*/ 1389457 w 1616925"/>
              <a:gd name="connsiteY5" fmla="*/ 563579 h 567549"/>
              <a:gd name="connsiteX6" fmla="*/ 432988 w 1616925"/>
              <a:gd name="connsiteY6" fmla="*/ 567549 h 567549"/>
              <a:gd name="connsiteX0" fmla="*/ 0 w 1618912"/>
              <a:gd name="connsiteY0" fmla="*/ 570724 h 570724"/>
              <a:gd name="connsiteX1" fmla="*/ 1987 w 1618912"/>
              <a:gd name="connsiteY1" fmla="*/ 7160 h 570724"/>
              <a:gd name="connsiteX2" fmla="*/ 1574006 w 1618912"/>
              <a:gd name="connsiteY2" fmla="*/ 17 h 570724"/>
              <a:gd name="connsiteX3" fmla="*/ 1617663 w 1618912"/>
              <a:gd name="connsiteY3" fmla="*/ 43673 h 570724"/>
              <a:gd name="connsiteX4" fmla="*/ 1462881 w 1618912"/>
              <a:gd name="connsiteY4" fmla="*/ 523892 h 570724"/>
              <a:gd name="connsiteX5" fmla="*/ 1391444 w 1618912"/>
              <a:gd name="connsiteY5" fmla="*/ 563579 h 570724"/>
              <a:gd name="connsiteX6" fmla="*/ 0 w 1618912"/>
              <a:gd name="connsiteY6" fmla="*/ 570724 h 570724"/>
              <a:gd name="connsiteX0" fmla="*/ 317218 w 1936130"/>
              <a:gd name="connsiteY0" fmla="*/ 577147 h 577147"/>
              <a:gd name="connsiteX1" fmla="*/ 1 w 1936130"/>
              <a:gd name="connsiteY1" fmla="*/ 0 h 577147"/>
              <a:gd name="connsiteX2" fmla="*/ 1891224 w 1936130"/>
              <a:gd name="connsiteY2" fmla="*/ 6440 h 577147"/>
              <a:gd name="connsiteX3" fmla="*/ 1934881 w 1936130"/>
              <a:gd name="connsiteY3" fmla="*/ 50096 h 577147"/>
              <a:gd name="connsiteX4" fmla="*/ 1780099 w 1936130"/>
              <a:gd name="connsiteY4" fmla="*/ 530315 h 577147"/>
              <a:gd name="connsiteX5" fmla="*/ 1708662 w 1936130"/>
              <a:gd name="connsiteY5" fmla="*/ 570002 h 577147"/>
              <a:gd name="connsiteX6" fmla="*/ 317218 w 1936130"/>
              <a:gd name="connsiteY6" fmla="*/ 577147 h 577147"/>
              <a:gd name="connsiteX0" fmla="*/ 324010 w 1942922"/>
              <a:gd name="connsiteY0" fmla="*/ 570724 h 570724"/>
              <a:gd name="connsiteX1" fmla="*/ 1 w 1942922"/>
              <a:gd name="connsiteY1" fmla="*/ 7160 h 570724"/>
              <a:gd name="connsiteX2" fmla="*/ 1898016 w 1942922"/>
              <a:gd name="connsiteY2" fmla="*/ 17 h 570724"/>
              <a:gd name="connsiteX3" fmla="*/ 1941673 w 1942922"/>
              <a:gd name="connsiteY3" fmla="*/ 43673 h 570724"/>
              <a:gd name="connsiteX4" fmla="*/ 1786891 w 1942922"/>
              <a:gd name="connsiteY4" fmla="*/ 523892 h 570724"/>
              <a:gd name="connsiteX5" fmla="*/ 1715454 w 1942922"/>
              <a:gd name="connsiteY5" fmla="*/ 563579 h 570724"/>
              <a:gd name="connsiteX6" fmla="*/ 324010 w 1942922"/>
              <a:gd name="connsiteY6" fmla="*/ 570724 h 570724"/>
              <a:gd name="connsiteX0" fmla="*/ 4856 w 1942971"/>
              <a:gd name="connsiteY0" fmla="*/ 570724 h 570724"/>
              <a:gd name="connsiteX1" fmla="*/ 50 w 1942971"/>
              <a:gd name="connsiteY1" fmla="*/ 7160 h 570724"/>
              <a:gd name="connsiteX2" fmla="*/ 1898065 w 1942971"/>
              <a:gd name="connsiteY2" fmla="*/ 17 h 570724"/>
              <a:gd name="connsiteX3" fmla="*/ 1941722 w 1942971"/>
              <a:gd name="connsiteY3" fmla="*/ 43673 h 570724"/>
              <a:gd name="connsiteX4" fmla="*/ 1786940 w 1942971"/>
              <a:gd name="connsiteY4" fmla="*/ 523892 h 570724"/>
              <a:gd name="connsiteX5" fmla="*/ 1715503 w 1942971"/>
              <a:gd name="connsiteY5" fmla="*/ 563579 h 570724"/>
              <a:gd name="connsiteX6" fmla="*/ 4856 w 1942971"/>
              <a:gd name="connsiteY6" fmla="*/ 570724 h 570724"/>
              <a:gd name="connsiteX0" fmla="*/ 0 w 1944907"/>
              <a:gd name="connsiteY0" fmla="*/ 563932 h 563932"/>
              <a:gd name="connsiteX1" fmla="*/ 1986 w 1944907"/>
              <a:gd name="connsiteY1" fmla="*/ 7160 h 563932"/>
              <a:gd name="connsiteX2" fmla="*/ 1900001 w 1944907"/>
              <a:gd name="connsiteY2" fmla="*/ 17 h 563932"/>
              <a:gd name="connsiteX3" fmla="*/ 1943658 w 1944907"/>
              <a:gd name="connsiteY3" fmla="*/ 43673 h 563932"/>
              <a:gd name="connsiteX4" fmla="*/ 1788876 w 1944907"/>
              <a:gd name="connsiteY4" fmla="*/ 523892 h 563932"/>
              <a:gd name="connsiteX5" fmla="*/ 1717439 w 1944907"/>
              <a:gd name="connsiteY5" fmla="*/ 563579 h 563932"/>
              <a:gd name="connsiteX6" fmla="*/ 0 w 1944907"/>
              <a:gd name="connsiteY6" fmla="*/ 563932 h 56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4907" h="563932">
                <a:moveTo>
                  <a:pt x="0" y="563932"/>
                </a:moveTo>
                <a:cubicBezTo>
                  <a:pt x="662" y="376077"/>
                  <a:pt x="1324" y="195015"/>
                  <a:pt x="1986" y="7160"/>
                </a:cubicBezTo>
                <a:lnTo>
                  <a:pt x="1900001" y="17"/>
                </a:lnTo>
                <a:cubicBezTo>
                  <a:pt x="1934969" y="-670"/>
                  <a:pt x="1949479" y="19861"/>
                  <a:pt x="1943658" y="43673"/>
                </a:cubicBezTo>
                <a:lnTo>
                  <a:pt x="1788876" y="523892"/>
                </a:lnTo>
                <a:cubicBezTo>
                  <a:pt x="1774589" y="552996"/>
                  <a:pt x="1753951" y="563050"/>
                  <a:pt x="1717439" y="563579"/>
                </a:cubicBezTo>
                <a:lnTo>
                  <a:pt x="0" y="563932"/>
                </a:lnTo>
                <a:close/>
              </a:path>
            </a:pathLst>
          </a:custGeom>
          <a:solidFill>
            <a:srgbClr val="DBDBDB"/>
          </a:solidFill>
          <a:ln w="28575"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77800" marR="0" lvl="0" indent="0" defTabSz="914400" eaLnBrk="1" fontAlgn="auto" latinLnBrk="0" hangingPunct="1">
              <a:lnSpc>
                <a:spcPct val="8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More panels </a:t>
            </a:r>
          </a:p>
          <a:p>
            <a:pPr marL="177800" marR="0" lvl="0" indent="0" defTabSz="914400" eaLnBrk="1" fontAlgn="auto" latinLnBrk="0" hangingPunct="1">
              <a:lnSpc>
                <a:spcPct val="8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on the roof</a:t>
            </a:r>
          </a:p>
        </p:txBody>
      </p:sp>
      <p:sp>
        <p:nvSpPr>
          <p:cNvPr id="21" name="Parallelogram 30"/>
          <p:cNvSpPr/>
          <p:nvPr/>
        </p:nvSpPr>
        <p:spPr>
          <a:xfrm>
            <a:off x="0" y="943372"/>
            <a:ext cx="1944217" cy="563732"/>
          </a:xfrm>
          <a:custGeom>
            <a:avLst/>
            <a:gdLst>
              <a:gd name="connsiteX0" fmla="*/ 0 w 1389062"/>
              <a:gd name="connsiteY0" fmla="*/ 563564 h 563564"/>
              <a:gd name="connsiteX1" fmla="*/ 188518 w 1389062"/>
              <a:gd name="connsiteY1" fmla="*/ 0 h 563564"/>
              <a:gd name="connsiteX2" fmla="*/ 1389062 w 1389062"/>
              <a:gd name="connsiteY2" fmla="*/ 0 h 563564"/>
              <a:gd name="connsiteX3" fmla="*/ 1200544 w 1389062"/>
              <a:gd name="connsiteY3" fmla="*/ 563564 h 563564"/>
              <a:gd name="connsiteX4" fmla="*/ 0 w 1389062"/>
              <a:gd name="connsiteY4" fmla="*/ 563564 h 563564"/>
              <a:gd name="connsiteX0" fmla="*/ 0 w 1389062"/>
              <a:gd name="connsiteY0" fmla="*/ 567532 h 567532"/>
              <a:gd name="connsiteX1" fmla="*/ 188518 w 1389062"/>
              <a:gd name="connsiteY1" fmla="*/ 3968 h 567532"/>
              <a:gd name="connsiteX2" fmla="*/ 1325562 w 1389062"/>
              <a:gd name="connsiteY2" fmla="*/ 0 h 567532"/>
              <a:gd name="connsiteX3" fmla="*/ 1389062 w 1389062"/>
              <a:gd name="connsiteY3" fmla="*/ 3968 h 567532"/>
              <a:gd name="connsiteX4" fmla="*/ 1200544 w 1389062"/>
              <a:gd name="connsiteY4" fmla="*/ 567532 h 567532"/>
              <a:gd name="connsiteX5" fmla="*/ 0 w 1389062"/>
              <a:gd name="connsiteY5" fmla="*/ 567532 h 567532"/>
              <a:gd name="connsiteX0" fmla="*/ 0 w 1389062"/>
              <a:gd name="connsiteY0" fmla="*/ 567532 h 567532"/>
              <a:gd name="connsiteX1" fmla="*/ 188518 w 1389062"/>
              <a:gd name="connsiteY1" fmla="*/ 3968 h 567532"/>
              <a:gd name="connsiteX2" fmla="*/ 1325562 w 1389062"/>
              <a:gd name="connsiteY2" fmla="*/ 0 h 567532"/>
              <a:gd name="connsiteX3" fmla="*/ 1389062 w 1389062"/>
              <a:gd name="connsiteY3" fmla="*/ 3968 h 567532"/>
              <a:gd name="connsiteX4" fmla="*/ 1369219 w 1389062"/>
              <a:gd name="connsiteY4" fmla="*/ 43656 h 567532"/>
              <a:gd name="connsiteX5" fmla="*/ 1200544 w 1389062"/>
              <a:gd name="connsiteY5" fmla="*/ 567532 h 567532"/>
              <a:gd name="connsiteX6" fmla="*/ 0 w 1389062"/>
              <a:gd name="connsiteY6" fmla="*/ 567532 h 567532"/>
              <a:gd name="connsiteX0" fmla="*/ 0 w 1369219"/>
              <a:gd name="connsiteY0" fmla="*/ 567532 h 567532"/>
              <a:gd name="connsiteX1" fmla="*/ 188518 w 1369219"/>
              <a:gd name="connsiteY1" fmla="*/ 3968 h 567532"/>
              <a:gd name="connsiteX2" fmla="*/ 1325562 w 1369219"/>
              <a:gd name="connsiteY2" fmla="*/ 0 h 567532"/>
              <a:gd name="connsiteX3" fmla="*/ 1369219 w 1369219"/>
              <a:gd name="connsiteY3" fmla="*/ 43656 h 567532"/>
              <a:gd name="connsiteX4" fmla="*/ 1200544 w 1369219"/>
              <a:gd name="connsiteY4" fmla="*/ 567532 h 567532"/>
              <a:gd name="connsiteX5" fmla="*/ 0 w 1369219"/>
              <a:gd name="connsiteY5"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14013 w 1182688"/>
              <a:gd name="connsiteY4" fmla="*/ 567532 h 567532"/>
              <a:gd name="connsiteX5" fmla="*/ 0 w 1182688"/>
              <a:gd name="connsiteY5"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1014013 w 1182688"/>
              <a:gd name="connsiteY5" fmla="*/ 567532 h 567532"/>
              <a:gd name="connsiteX6" fmla="*/ 0 w 1182688"/>
              <a:gd name="connsiteY6"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1014013 w 1182688"/>
              <a:gd name="connsiteY5" fmla="*/ 567532 h 567532"/>
              <a:gd name="connsiteX6" fmla="*/ 956469 w 1182688"/>
              <a:gd name="connsiteY6" fmla="*/ 563562 h 567532"/>
              <a:gd name="connsiteX7" fmla="*/ 0 w 1182688"/>
              <a:gd name="connsiteY7" fmla="*/ 567532 h 567532"/>
              <a:gd name="connsiteX0" fmla="*/ 0 w 1182688"/>
              <a:gd name="connsiteY0" fmla="*/ 567532 h 567532"/>
              <a:gd name="connsiteX1" fmla="*/ 1987 w 1182688"/>
              <a:gd name="connsiteY1" fmla="*/ 3968 h 567532"/>
              <a:gd name="connsiteX2" fmla="*/ 1139031 w 1182688"/>
              <a:gd name="connsiteY2" fmla="*/ 0 h 567532"/>
              <a:gd name="connsiteX3" fmla="*/ 1182688 w 1182688"/>
              <a:gd name="connsiteY3" fmla="*/ 43656 h 567532"/>
              <a:gd name="connsiteX4" fmla="*/ 1027906 w 1182688"/>
              <a:gd name="connsiteY4" fmla="*/ 523875 h 567532"/>
              <a:gd name="connsiteX5" fmla="*/ 956469 w 1182688"/>
              <a:gd name="connsiteY5" fmla="*/ 563562 h 567532"/>
              <a:gd name="connsiteX6" fmla="*/ 0 w 1182688"/>
              <a:gd name="connsiteY6" fmla="*/ 567532 h 567532"/>
              <a:gd name="connsiteX0" fmla="*/ 0 w 1182688"/>
              <a:gd name="connsiteY0" fmla="*/ 567573 h 567573"/>
              <a:gd name="connsiteX1" fmla="*/ 1987 w 1182688"/>
              <a:gd name="connsiteY1" fmla="*/ 4009 h 567573"/>
              <a:gd name="connsiteX2" fmla="*/ 1139031 w 1182688"/>
              <a:gd name="connsiteY2" fmla="*/ 41 h 567573"/>
              <a:gd name="connsiteX3" fmla="*/ 1182688 w 1182688"/>
              <a:gd name="connsiteY3" fmla="*/ 43697 h 567573"/>
              <a:gd name="connsiteX4" fmla="*/ 1027906 w 1182688"/>
              <a:gd name="connsiteY4" fmla="*/ 523916 h 567573"/>
              <a:gd name="connsiteX5" fmla="*/ 956469 w 1182688"/>
              <a:gd name="connsiteY5" fmla="*/ 563603 h 567573"/>
              <a:gd name="connsiteX6" fmla="*/ 0 w 1182688"/>
              <a:gd name="connsiteY6" fmla="*/ 567573 h 567573"/>
              <a:gd name="connsiteX0" fmla="*/ 0 w 1244842"/>
              <a:gd name="connsiteY0" fmla="*/ 578704 h 578704"/>
              <a:gd name="connsiteX1" fmla="*/ 1987 w 1244842"/>
              <a:gd name="connsiteY1" fmla="*/ 15140 h 578704"/>
              <a:gd name="connsiteX2" fmla="*/ 1139031 w 1244842"/>
              <a:gd name="connsiteY2" fmla="*/ 11172 h 578704"/>
              <a:gd name="connsiteX3" fmla="*/ 1182688 w 1244842"/>
              <a:gd name="connsiteY3" fmla="*/ 54828 h 578704"/>
              <a:gd name="connsiteX4" fmla="*/ 1027906 w 1244842"/>
              <a:gd name="connsiteY4" fmla="*/ 535047 h 578704"/>
              <a:gd name="connsiteX5" fmla="*/ 956469 w 1244842"/>
              <a:gd name="connsiteY5" fmla="*/ 574734 h 578704"/>
              <a:gd name="connsiteX6" fmla="*/ 0 w 1244842"/>
              <a:gd name="connsiteY6" fmla="*/ 578704 h 578704"/>
              <a:gd name="connsiteX0" fmla="*/ 0 w 1188677"/>
              <a:gd name="connsiteY0" fmla="*/ 578704 h 578704"/>
              <a:gd name="connsiteX1" fmla="*/ 1987 w 1188677"/>
              <a:gd name="connsiteY1" fmla="*/ 15140 h 578704"/>
              <a:gd name="connsiteX2" fmla="*/ 1139031 w 1188677"/>
              <a:gd name="connsiteY2" fmla="*/ 11172 h 578704"/>
              <a:gd name="connsiteX3" fmla="*/ 1182688 w 1188677"/>
              <a:gd name="connsiteY3" fmla="*/ 54828 h 578704"/>
              <a:gd name="connsiteX4" fmla="*/ 1027906 w 1188677"/>
              <a:gd name="connsiteY4" fmla="*/ 535047 h 578704"/>
              <a:gd name="connsiteX5" fmla="*/ 956469 w 1188677"/>
              <a:gd name="connsiteY5" fmla="*/ 574734 h 578704"/>
              <a:gd name="connsiteX6" fmla="*/ 0 w 1188677"/>
              <a:gd name="connsiteY6" fmla="*/ 578704 h 578704"/>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0 w 1183937"/>
              <a:gd name="connsiteY0" fmla="*/ 567549 h 567549"/>
              <a:gd name="connsiteX1" fmla="*/ 1987 w 1183937"/>
              <a:gd name="connsiteY1" fmla="*/ 3985 h 567549"/>
              <a:gd name="connsiteX2" fmla="*/ 1139031 w 1183937"/>
              <a:gd name="connsiteY2" fmla="*/ 17 h 567549"/>
              <a:gd name="connsiteX3" fmla="*/ 1182688 w 1183937"/>
              <a:gd name="connsiteY3" fmla="*/ 43673 h 567549"/>
              <a:gd name="connsiteX4" fmla="*/ 1027906 w 1183937"/>
              <a:gd name="connsiteY4" fmla="*/ 523892 h 567549"/>
              <a:gd name="connsiteX5" fmla="*/ 956469 w 1183937"/>
              <a:gd name="connsiteY5" fmla="*/ 563579 h 567549"/>
              <a:gd name="connsiteX6" fmla="*/ 0 w 1183937"/>
              <a:gd name="connsiteY6" fmla="*/ 567549 h 567549"/>
              <a:gd name="connsiteX0" fmla="*/ 432988 w 1616925"/>
              <a:gd name="connsiteY0" fmla="*/ 567549 h 567549"/>
              <a:gd name="connsiteX1" fmla="*/ 0 w 1616925"/>
              <a:gd name="connsiteY1" fmla="*/ 7160 h 567549"/>
              <a:gd name="connsiteX2" fmla="*/ 1572019 w 1616925"/>
              <a:gd name="connsiteY2" fmla="*/ 17 h 567549"/>
              <a:gd name="connsiteX3" fmla="*/ 1615676 w 1616925"/>
              <a:gd name="connsiteY3" fmla="*/ 43673 h 567549"/>
              <a:gd name="connsiteX4" fmla="*/ 1460894 w 1616925"/>
              <a:gd name="connsiteY4" fmla="*/ 523892 h 567549"/>
              <a:gd name="connsiteX5" fmla="*/ 1389457 w 1616925"/>
              <a:gd name="connsiteY5" fmla="*/ 563579 h 567549"/>
              <a:gd name="connsiteX6" fmla="*/ 432988 w 1616925"/>
              <a:gd name="connsiteY6" fmla="*/ 567549 h 567549"/>
              <a:gd name="connsiteX0" fmla="*/ 0 w 1618912"/>
              <a:gd name="connsiteY0" fmla="*/ 570724 h 570724"/>
              <a:gd name="connsiteX1" fmla="*/ 1987 w 1618912"/>
              <a:gd name="connsiteY1" fmla="*/ 7160 h 570724"/>
              <a:gd name="connsiteX2" fmla="*/ 1574006 w 1618912"/>
              <a:gd name="connsiteY2" fmla="*/ 17 h 570724"/>
              <a:gd name="connsiteX3" fmla="*/ 1617663 w 1618912"/>
              <a:gd name="connsiteY3" fmla="*/ 43673 h 570724"/>
              <a:gd name="connsiteX4" fmla="*/ 1462881 w 1618912"/>
              <a:gd name="connsiteY4" fmla="*/ 523892 h 570724"/>
              <a:gd name="connsiteX5" fmla="*/ 1391444 w 1618912"/>
              <a:gd name="connsiteY5" fmla="*/ 563579 h 570724"/>
              <a:gd name="connsiteX6" fmla="*/ 0 w 1618912"/>
              <a:gd name="connsiteY6" fmla="*/ 570724 h 570724"/>
              <a:gd name="connsiteX0" fmla="*/ 317218 w 1936130"/>
              <a:gd name="connsiteY0" fmla="*/ 577147 h 577147"/>
              <a:gd name="connsiteX1" fmla="*/ 1 w 1936130"/>
              <a:gd name="connsiteY1" fmla="*/ 0 h 577147"/>
              <a:gd name="connsiteX2" fmla="*/ 1891224 w 1936130"/>
              <a:gd name="connsiteY2" fmla="*/ 6440 h 577147"/>
              <a:gd name="connsiteX3" fmla="*/ 1934881 w 1936130"/>
              <a:gd name="connsiteY3" fmla="*/ 50096 h 577147"/>
              <a:gd name="connsiteX4" fmla="*/ 1780099 w 1936130"/>
              <a:gd name="connsiteY4" fmla="*/ 530315 h 577147"/>
              <a:gd name="connsiteX5" fmla="*/ 1708662 w 1936130"/>
              <a:gd name="connsiteY5" fmla="*/ 570002 h 577147"/>
              <a:gd name="connsiteX6" fmla="*/ 317218 w 1936130"/>
              <a:gd name="connsiteY6" fmla="*/ 577147 h 577147"/>
              <a:gd name="connsiteX0" fmla="*/ 324010 w 1942922"/>
              <a:gd name="connsiteY0" fmla="*/ 570724 h 570724"/>
              <a:gd name="connsiteX1" fmla="*/ 1 w 1942922"/>
              <a:gd name="connsiteY1" fmla="*/ 7160 h 570724"/>
              <a:gd name="connsiteX2" fmla="*/ 1898016 w 1942922"/>
              <a:gd name="connsiteY2" fmla="*/ 17 h 570724"/>
              <a:gd name="connsiteX3" fmla="*/ 1941673 w 1942922"/>
              <a:gd name="connsiteY3" fmla="*/ 43673 h 570724"/>
              <a:gd name="connsiteX4" fmla="*/ 1786891 w 1942922"/>
              <a:gd name="connsiteY4" fmla="*/ 523892 h 570724"/>
              <a:gd name="connsiteX5" fmla="*/ 1715454 w 1942922"/>
              <a:gd name="connsiteY5" fmla="*/ 563579 h 570724"/>
              <a:gd name="connsiteX6" fmla="*/ 324010 w 1942922"/>
              <a:gd name="connsiteY6" fmla="*/ 570724 h 570724"/>
              <a:gd name="connsiteX0" fmla="*/ 4856 w 1942971"/>
              <a:gd name="connsiteY0" fmla="*/ 570724 h 570724"/>
              <a:gd name="connsiteX1" fmla="*/ 50 w 1942971"/>
              <a:gd name="connsiteY1" fmla="*/ 7160 h 570724"/>
              <a:gd name="connsiteX2" fmla="*/ 1898065 w 1942971"/>
              <a:gd name="connsiteY2" fmla="*/ 17 h 570724"/>
              <a:gd name="connsiteX3" fmla="*/ 1941722 w 1942971"/>
              <a:gd name="connsiteY3" fmla="*/ 43673 h 570724"/>
              <a:gd name="connsiteX4" fmla="*/ 1786940 w 1942971"/>
              <a:gd name="connsiteY4" fmla="*/ 523892 h 570724"/>
              <a:gd name="connsiteX5" fmla="*/ 1715503 w 1942971"/>
              <a:gd name="connsiteY5" fmla="*/ 563579 h 570724"/>
              <a:gd name="connsiteX6" fmla="*/ 4856 w 1942971"/>
              <a:gd name="connsiteY6" fmla="*/ 570724 h 570724"/>
              <a:gd name="connsiteX0" fmla="*/ 0 w 1944907"/>
              <a:gd name="connsiteY0" fmla="*/ 563932 h 563932"/>
              <a:gd name="connsiteX1" fmla="*/ 1986 w 1944907"/>
              <a:gd name="connsiteY1" fmla="*/ 7160 h 563932"/>
              <a:gd name="connsiteX2" fmla="*/ 1900001 w 1944907"/>
              <a:gd name="connsiteY2" fmla="*/ 17 h 563932"/>
              <a:gd name="connsiteX3" fmla="*/ 1943658 w 1944907"/>
              <a:gd name="connsiteY3" fmla="*/ 43673 h 563932"/>
              <a:gd name="connsiteX4" fmla="*/ 1788876 w 1944907"/>
              <a:gd name="connsiteY4" fmla="*/ 523892 h 563932"/>
              <a:gd name="connsiteX5" fmla="*/ 1717439 w 1944907"/>
              <a:gd name="connsiteY5" fmla="*/ 563579 h 563932"/>
              <a:gd name="connsiteX6" fmla="*/ 0 w 1944907"/>
              <a:gd name="connsiteY6" fmla="*/ 563932 h 56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4907" h="563932">
                <a:moveTo>
                  <a:pt x="0" y="563932"/>
                </a:moveTo>
                <a:cubicBezTo>
                  <a:pt x="662" y="376077"/>
                  <a:pt x="1324" y="195015"/>
                  <a:pt x="1986" y="7160"/>
                </a:cubicBezTo>
                <a:lnTo>
                  <a:pt x="1900001" y="17"/>
                </a:lnTo>
                <a:cubicBezTo>
                  <a:pt x="1934969" y="-670"/>
                  <a:pt x="1949479" y="19861"/>
                  <a:pt x="1943658" y="43673"/>
                </a:cubicBezTo>
                <a:lnTo>
                  <a:pt x="1788876" y="523892"/>
                </a:lnTo>
                <a:cubicBezTo>
                  <a:pt x="1774589" y="552996"/>
                  <a:pt x="1753951" y="563050"/>
                  <a:pt x="1717439" y="563579"/>
                </a:cubicBezTo>
                <a:lnTo>
                  <a:pt x="0" y="563932"/>
                </a:lnTo>
                <a:close/>
              </a:path>
            </a:pathLst>
          </a:custGeom>
          <a:solidFill>
            <a:srgbClr val="DBDBDB"/>
          </a:solidFill>
          <a:ln w="28575"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77800" marR="0" lvl="0" indent="0" defTabSz="914400" eaLnBrk="1" fontAlgn="auto" latinLnBrk="0" hangingPunct="1">
              <a:lnSpc>
                <a:spcPct val="8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More power</a:t>
            </a:r>
          </a:p>
        </p:txBody>
      </p:sp>
      <p:sp>
        <p:nvSpPr>
          <p:cNvPr id="11" name="Rectangle 10"/>
          <p:cNvSpPr/>
          <p:nvPr/>
        </p:nvSpPr>
        <p:spPr>
          <a:xfrm>
            <a:off x="395536" y="6381328"/>
            <a:ext cx="6696744"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The SolarEdge Safety feature is certified to IEC 60947 as a disconnection means between a PV inverter and a PV generator, and to VDE 2100 for safety in cases of firefighting or maintenance.</a:t>
            </a:r>
          </a:p>
        </p:txBody>
      </p:sp>
    </p:spTree>
    <p:extLst>
      <p:ext uri="{BB962C8B-B14F-4D97-AF65-F5344CB8AC3E}">
        <p14:creationId xmlns:p14="http://schemas.microsoft.com/office/powerpoint/2010/main" val="26731108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822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712061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nice house w girl big"/>
          <p:cNvPicPr>
            <a:picLocks noChangeAspect="1" noChangeArrowheads="1"/>
          </p:cNvPicPr>
          <p:nvPr/>
        </p:nvPicPr>
        <p:blipFill>
          <a:blip r:embed="rId3">
            <a:extLst>
              <a:ext uri="{28A0092B-C50C-407E-A947-70E740481C1C}">
                <a14:useLocalDpi xmlns:a14="http://schemas.microsoft.com/office/drawing/2010/main" val="0"/>
              </a:ext>
            </a:extLst>
          </a:blip>
          <a:srcRect l="4762" r="6912"/>
          <a:stretch>
            <a:fillRect/>
          </a:stretch>
        </p:blipFill>
        <p:spPr bwMode="auto">
          <a:xfrm>
            <a:off x="0" y="-22225"/>
            <a:ext cx="9144000" cy="688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39" name="Rectangle 3"/>
          <p:cNvSpPr>
            <a:spLocks noGrp="1" noChangeArrowheads="1"/>
          </p:cNvSpPr>
          <p:nvPr>
            <p:ph type="ctrTitle"/>
          </p:nvPr>
        </p:nvSpPr>
        <p:spPr>
          <a:xfrm>
            <a:off x="990600" y="332656"/>
            <a:ext cx="7010400" cy="962744"/>
          </a:xfrm>
          <a:extLst>
            <a:ext uri="{909E8E84-426E-40DD-AFC4-6F175D3DCCD1}">
              <a14:hiddenFill xmlns:a14="http://schemas.microsoft.com/office/drawing/2010/main">
                <a:solidFill>
                  <a:schemeClr val="bg1">
                    <a:alpha val="50195"/>
                  </a:schemeClr>
                </a:solidFill>
              </a14:hiddenFill>
            </a:ext>
          </a:extLst>
        </p:spPr>
        <p:txBody>
          <a:bodyPr anchor="ctr">
            <a:normAutofit fontScale="90000"/>
          </a:bodyPr>
          <a:lstStyle/>
          <a:p>
            <a:pPr eaLnBrk="1" hangingPunct="1"/>
            <a:r>
              <a:rPr lang="en-US" altLang="nb-NO" sz="4400" dirty="0" err="1">
                <a:solidFill>
                  <a:schemeClr val="accent5">
                    <a:lumMod val="20000"/>
                    <a:lumOff val="80000"/>
                  </a:schemeClr>
                </a:solidFill>
              </a:rPr>
              <a:t>Solceller</a:t>
            </a:r>
            <a:r>
              <a:rPr lang="en-US" altLang="nb-NO" sz="4400" dirty="0">
                <a:solidFill>
                  <a:schemeClr val="accent5">
                    <a:lumMod val="20000"/>
                    <a:lumOff val="80000"/>
                  </a:schemeClr>
                </a:solidFill>
              </a:rPr>
              <a:t> </a:t>
            </a:r>
            <a:br>
              <a:rPr lang="en-US" altLang="nb-NO" sz="4400" dirty="0">
                <a:solidFill>
                  <a:schemeClr val="accent5">
                    <a:lumMod val="20000"/>
                    <a:lumOff val="80000"/>
                  </a:schemeClr>
                </a:solidFill>
              </a:rPr>
            </a:br>
            <a:r>
              <a:rPr lang="en-US" altLang="nb-NO" sz="4400" dirty="0" err="1">
                <a:solidFill>
                  <a:schemeClr val="accent5">
                    <a:lumMod val="20000"/>
                    <a:lumOff val="80000"/>
                  </a:schemeClr>
                </a:solidFill>
              </a:rPr>
              <a:t>er</a:t>
            </a:r>
            <a:r>
              <a:rPr lang="en-US" altLang="nb-NO" sz="4400" dirty="0">
                <a:solidFill>
                  <a:schemeClr val="accent5">
                    <a:lumMod val="20000"/>
                    <a:lumOff val="80000"/>
                  </a:schemeClr>
                </a:solidFill>
              </a:rPr>
              <a:t> </a:t>
            </a:r>
            <a:r>
              <a:rPr lang="en-US" altLang="nb-NO" sz="4400" dirty="0" err="1">
                <a:solidFill>
                  <a:schemeClr val="accent5">
                    <a:lumMod val="20000"/>
                    <a:lumOff val="80000"/>
                  </a:schemeClr>
                </a:solidFill>
              </a:rPr>
              <a:t>en</a:t>
            </a:r>
            <a:r>
              <a:rPr lang="en-US" altLang="nb-NO" sz="4400" dirty="0">
                <a:solidFill>
                  <a:schemeClr val="accent5">
                    <a:lumMod val="20000"/>
                    <a:lumOff val="80000"/>
                  </a:schemeClr>
                </a:solidFill>
              </a:rPr>
              <a:t> </a:t>
            </a:r>
            <a:r>
              <a:rPr lang="en-US" altLang="nb-NO" sz="4400" dirty="0" err="1">
                <a:solidFill>
                  <a:schemeClr val="accent5">
                    <a:lumMod val="20000"/>
                    <a:lumOff val="80000"/>
                  </a:schemeClr>
                </a:solidFill>
              </a:rPr>
              <a:t>viktig</a:t>
            </a:r>
            <a:r>
              <a:rPr lang="en-US" altLang="nb-NO" sz="4400" dirty="0">
                <a:solidFill>
                  <a:schemeClr val="accent5">
                    <a:lumMod val="20000"/>
                    <a:lumOff val="80000"/>
                  </a:schemeClr>
                </a:solidFill>
              </a:rPr>
              <a:t> del </a:t>
            </a:r>
            <a:r>
              <a:rPr lang="en-US" altLang="nb-NO" sz="4400" dirty="0" err="1">
                <a:solidFill>
                  <a:schemeClr val="accent5">
                    <a:lumMod val="20000"/>
                    <a:lumOff val="80000"/>
                  </a:schemeClr>
                </a:solidFill>
              </a:rPr>
              <a:t>av</a:t>
            </a:r>
            <a:r>
              <a:rPr lang="en-US" altLang="nb-NO" sz="4400" dirty="0">
                <a:solidFill>
                  <a:schemeClr val="accent5">
                    <a:lumMod val="20000"/>
                    <a:lumOff val="80000"/>
                  </a:schemeClr>
                </a:solidFill>
              </a:rPr>
              <a:t> </a:t>
            </a:r>
            <a:r>
              <a:rPr lang="en-US" altLang="nb-NO" sz="4400" dirty="0" err="1">
                <a:solidFill>
                  <a:schemeClr val="accent5">
                    <a:lumMod val="20000"/>
                    <a:lumOff val="80000"/>
                  </a:schemeClr>
                </a:solidFill>
              </a:rPr>
              <a:t>fremtiden</a:t>
            </a:r>
            <a:endParaRPr lang="en-US" altLang="nb-NO" dirty="0">
              <a:solidFill>
                <a:schemeClr val="accent5">
                  <a:lumMod val="20000"/>
                  <a:lumOff val="80000"/>
                </a:schemeClr>
              </a:solidFill>
            </a:endParaRPr>
          </a:p>
        </p:txBody>
      </p:sp>
    </p:spTree>
    <p:extLst>
      <p:ext uri="{BB962C8B-B14F-4D97-AF65-F5344CB8AC3E}">
        <p14:creationId xmlns:p14="http://schemas.microsoft.com/office/powerpoint/2010/main" val="27620905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p:cNvSpPr/>
          <p:nvPr/>
        </p:nvSpPr>
        <p:spPr>
          <a:xfrm>
            <a:off x="2771800" y="1298854"/>
            <a:ext cx="3755772" cy="369332"/>
          </a:xfrm>
          <a:prstGeom prst="rect">
            <a:avLst/>
          </a:prstGeom>
        </p:spPr>
        <p:txBody>
          <a:bodyPr wrap="none">
            <a:spAutoFit/>
          </a:bodyPr>
          <a:lstStyle/>
          <a:p>
            <a:r>
              <a:rPr lang="nb-NO" b="1" dirty="0">
                <a:latin typeface="HelveticaNeueLT Com 55 Roman" panose="020B0604020202020204" pitchFamily="34" charset="0"/>
              </a:rPr>
              <a:t>TAKK FOR OPPMERKSOMHETEN</a:t>
            </a:r>
          </a:p>
        </p:txBody>
      </p:sp>
      <p:pic>
        <p:nvPicPr>
          <p:cNvPr id="2" name="Bild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2445837" y="2636912"/>
            <a:ext cx="4407697" cy="2630400"/>
          </a:xfrm>
          <a:prstGeom prst="rect">
            <a:avLst/>
          </a:prstGeom>
        </p:spPr>
      </p:pic>
    </p:spTree>
    <p:extLst>
      <p:ext uri="{BB962C8B-B14F-4D97-AF65-F5344CB8AC3E}">
        <p14:creationId xmlns:p14="http://schemas.microsoft.com/office/powerpoint/2010/main" val="3910391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2866080" y="846674"/>
            <a:ext cx="2762295" cy="369332"/>
          </a:xfrm>
          <a:prstGeom prst="rect">
            <a:avLst/>
          </a:prstGeom>
        </p:spPr>
        <p:txBody>
          <a:bodyPr wrap="none">
            <a:spAutoFit/>
          </a:bodyPr>
          <a:lstStyle/>
          <a:p>
            <a:r>
              <a:rPr lang="nb-NO" b="1" dirty="0">
                <a:latin typeface="HelveticaNeueLT Com 55 Roman" panose="020B0604020202020204" pitchFamily="34" charset="0"/>
              </a:rPr>
              <a:t>HVORFOR SOLCELLER</a:t>
            </a:r>
          </a:p>
        </p:txBody>
      </p:sp>
      <p:sp>
        <p:nvSpPr>
          <p:cNvPr id="3" name="Rektangel 2"/>
          <p:cNvSpPr/>
          <p:nvPr/>
        </p:nvSpPr>
        <p:spPr>
          <a:xfrm>
            <a:off x="0" y="4603281"/>
            <a:ext cx="4488287" cy="954107"/>
          </a:xfrm>
          <a:prstGeom prst="rect">
            <a:avLst/>
          </a:prstGeom>
        </p:spPr>
        <p:txBody>
          <a:bodyPr wrap="square">
            <a:spAutoFit/>
          </a:bodyPr>
          <a:lstStyle/>
          <a:p>
            <a:r>
              <a:rPr lang="nb-NO" sz="1400" b="1" dirty="0">
                <a:latin typeface="Helvetica Neue LT Com"/>
              </a:rPr>
              <a:t>Oslo</a:t>
            </a:r>
            <a:r>
              <a:rPr lang="nb-NO" sz="1400" dirty="0">
                <a:latin typeface="Helvetica Neue LT Com"/>
              </a:rPr>
              <a:t> </a:t>
            </a:r>
          </a:p>
          <a:p>
            <a:r>
              <a:rPr lang="nb-NO" sz="1400" dirty="0">
                <a:latin typeface="Helvetica Neue LT Com"/>
              </a:rPr>
              <a:t>Oslo har mål om at de direkte klimagassutslippene skal reduseres med 50 prosent i forhold til 1991-nivå innen 2030, mens Oslo skal være fossilfri i 2050.</a:t>
            </a:r>
          </a:p>
        </p:txBody>
      </p:sp>
      <p:pic>
        <p:nvPicPr>
          <p:cNvPr id="4" name="Bilde 3"/>
          <p:cNvPicPr>
            <a:picLocks noChangeAspect="1"/>
          </p:cNvPicPr>
          <p:nvPr/>
        </p:nvPicPr>
        <p:blipFill>
          <a:blip r:embed="rId2"/>
          <a:stretch>
            <a:fillRect/>
          </a:stretch>
        </p:blipFill>
        <p:spPr>
          <a:xfrm>
            <a:off x="354826" y="1750973"/>
            <a:ext cx="3778636" cy="2317341"/>
          </a:xfrm>
          <a:prstGeom prst="rect">
            <a:avLst/>
          </a:prstGeom>
        </p:spPr>
      </p:pic>
      <p:sp>
        <p:nvSpPr>
          <p:cNvPr id="6" name="Rektangel 5"/>
          <p:cNvSpPr/>
          <p:nvPr/>
        </p:nvSpPr>
        <p:spPr>
          <a:xfrm>
            <a:off x="4488287" y="3264453"/>
            <a:ext cx="4572000" cy="2677656"/>
          </a:xfrm>
          <a:prstGeom prst="rect">
            <a:avLst/>
          </a:prstGeom>
        </p:spPr>
        <p:txBody>
          <a:bodyPr>
            <a:spAutoFit/>
          </a:bodyPr>
          <a:lstStyle/>
          <a:p>
            <a:r>
              <a:rPr lang="nb-NO" sz="1400" b="1" dirty="0">
                <a:latin typeface="Helvetica Neue LT Com"/>
              </a:rPr>
              <a:t>Akershus</a:t>
            </a:r>
          </a:p>
          <a:p>
            <a:r>
              <a:rPr lang="nb-NO" sz="1400" dirty="0">
                <a:solidFill>
                  <a:srgbClr val="4F82BE"/>
                </a:solidFill>
                <a:latin typeface="Helvetica Neue LT Com"/>
              </a:rPr>
              <a:t>3.2 Energiomlegging og økt produksjon av fornybar energi</a:t>
            </a:r>
          </a:p>
          <a:p>
            <a:r>
              <a:rPr lang="nb-NO" sz="1400" dirty="0">
                <a:solidFill>
                  <a:srgbClr val="000000"/>
                </a:solidFill>
                <a:latin typeface="Helvetica Neue LT Com"/>
              </a:rPr>
              <a:t>Det bør i kunnskapsgrunnlaget lages en oversikt med anbefalinger om framtidig</a:t>
            </a:r>
          </a:p>
          <a:p>
            <a:r>
              <a:rPr lang="nb-NO" sz="1400" dirty="0">
                <a:solidFill>
                  <a:srgbClr val="000000"/>
                </a:solidFill>
                <a:latin typeface="Helvetica Neue LT Com"/>
              </a:rPr>
              <a:t>energisammensetning i fylket som et lavutslippssamfunn, og </a:t>
            </a:r>
            <a:r>
              <a:rPr lang="nb-NO" sz="1400" dirty="0" err="1">
                <a:solidFill>
                  <a:srgbClr val="000000"/>
                </a:solidFill>
                <a:latin typeface="Helvetica Neue LT Com"/>
              </a:rPr>
              <a:t>sektorvise</a:t>
            </a:r>
            <a:r>
              <a:rPr lang="nb-NO" sz="1400" dirty="0">
                <a:solidFill>
                  <a:srgbClr val="000000"/>
                </a:solidFill>
                <a:latin typeface="Helvetica Neue LT Com"/>
              </a:rPr>
              <a:t> potensialer for å nå</a:t>
            </a:r>
          </a:p>
          <a:p>
            <a:r>
              <a:rPr lang="nb-NO" sz="1400" dirty="0">
                <a:solidFill>
                  <a:srgbClr val="000000"/>
                </a:solidFill>
                <a:latin typeface="Helvetica Neue LT Com"/>
              </a:rPr>
              <a:t>dit. Sett i lys av teknologisk utvikling og reduserte kostnader bør potensiale for økt</a:t>
            </a:r>
          </a:p>
          <a:p>
            <a:r>
              <a:rPr lang="nb-NO" sz="1400" dirty="0">
                <a:solidFill>
                  <a:srgbClr val="000000"/>
                </a:solidFill>
                <a:latin typeface="Helvetica Neue LT Com"/>
              </a:rPr>
              <a:t>introduksjon av solenergi særlig vurderes. Det vil i løpet av året utarbeides en skogstrategi for</a:t>
            </a:r>
          </a:p>
          <a:p>
            <a:r>
              <a:rPr lang="nb-NO" sz="1400" dirty="0">
                <a:solidFill>
                  <a:srgbClr val="000000"/>
                </a:solidFill>
                <a:latin typeface="Helvetica Neue LT Com"/>
              </a:rPr>
              <a:t>fylket og perioden 2016-2019.</a:t>
            </a:r>
            <a:endParaRPr lang="nb-NO" sz="1400" dirty="0">
              <a:latin typeface="Helvetica Neue LT Com"/>
            </a:endParaRPr>
          </a:p>
        </p:txBody>
      </p:sp>
    </p:spTree>
    <p:extLst>
      <p:ext uri="{BB962C8B-B14F-4D97-AF65-F5344CB8AC3E}">
        <p14:creationId xmlns:p14="http://schemas.microsoft.com/office/powerpoint/2010/main" val="1221017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rotWithShape="1">
          <a:blip r:embed="rId2"/>
          <a:srcRect l="7500" t="28073" r="8281" b="11000"/>
          <a:stretch/>
        </p:blipFill>
        <p:spPr>
          <a:xfrm>
            <a:off x="1028700" y="2590800"/>
            <a:ext cx="7457380" cy="3371850"/>
          </a:xfrm>
          <a:prstGeom prst="rect">
            <a:avLst/>
          </a:prstGeom>
        </p:spPr>
      </p:pic>
      <p:sp>
        <p:nvSpPr>
          <p:cNvPr id="3" name="Rektangel 2"/>
          <p:cNvSpPr/>
          <p:nvPr/>
        </p:nvSpPr>
        <p:spPr>
          <a:xfrm>
            <a:off x="2101855" y="1208624"/>
            <a:ext cx="5311069" cy="461665"/>
          </a:xfrm>
          <a:prstGeom prst="rect">
            <a:avLst/>
          </a:prstGeom>
        </p:spPr>
        <p:txBody>
          <a:bodyPr wrap="none">
            <a:spAutoFit/>
          </a:bodyPr>
          <a:lstStyle/>
          <a:p>
            <a:r>
              <a:rPr lang="nb-NO" sz="2400" b="1" dirty="0">
                <a:latin typeface="HelveticaNeueLT Com 55 Roman" panose="020B0604020202020204" pitchFamily="34" charset="0"/>
              </a:rPr>
              <a:t>INSTALLERT PV EFFEKT GLOBALT</a:t>
            </a:r>
          </a:p>
        </p:txBody>
      </p:sp>
    </p:spTree>
    <p:extLst>
      <p:ext uri="{BB962C8B-B14F-4D97-AF65-F5344CB8AC3E}">
        <p14:creationId xmlns:p14="http://schemas.microsoft.com/office/powerpoint/2010/main" val="1102341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rotWithShape="1">
          <a:blip r:embed="rId2"/>
          <a:srcRect l="16875" t="29750" r="8907" b="3000"/>
          <a:stretch/>
        </p:blipFill>
        <p:spPr>
          <a:xfrm>
            <a:off x="1390650" y="2419350"/>
            <a:ext cx="6343650" cy="3592509"/>
          </a:xfrm>
          <a:prstGeom prst="rect">
            <a:avLst/>
          </a:prstGeom>
        </p:spPr>
      </p:pic>
      <p:sp>
        <p:nvSpPr>
          <p:cNvPr id="3" name="Rektangel 2"/>
          <p:cNvSpPr/>
          <p:nvPr/>
        </p:nvSpPr>
        <p:spPr>
          <a:xfrm>
            <a:off x="1676108" y="1208624"/>
            <a:ext cx="5772734" cy="461665"/>
          </a:xfrm>
          <a:prstGeom prst="rect">
            <a:avLst/>
          </a:prstGeom>
        </p:spPr>
        <p:txBody>
          <a:bodyPr wrap="none">
            <a:spAutoFit/>
          </a:bodyPr>
          <a:lstStyle/>
          <a:p>
            <a:r>
              <a:rPr lang="nb-NO" sz="2400" b="1" dirty="0">
                <a:latin typeface="HelveticaNeueLT Com 55 Roman" panose="020B0604020202020204" pitchFamily="34" charset="0"/>
              </a:rPr>
              <a:t>ESTIMERT PV EFFEKT GLOBALT 2019</a:t>
            </a:r>
          </a:p>
        </p:txBody>
      </p:sp>
    </p:spTree>
    <p:extLst>
      <p:ext uri="{BB962C8B-B14F-4D97-AF65-F5344CB8AC3E}">
        <p14:creationId xmlns:p14="http://schemas.microsoft.com/office/powerpoint/2010/main" val="3057132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rotWithShape="1">
          <a:blip r:embed="rId2"/>
          <a:srcRect l="15156" t="30251" r="17031" b="8499"/>
          <a:stretch/>
        </p:blipFill>
        <p:spPr>
          <a:xfrm>
            <a:off x="1352550" y="2154616"/>
            <a:ext cx="6819900" cy="3849944"/>
          </a:xfrm>
          <a:prstGeom prst="rect">
            <a:avLst/>
          </a:prstGeom>
        </p:spPr>
      </p:pic>
      <p:sp>
        <p:nvSpPr>
          <p:cNvPr id="3" name="Rektangel 2"/>
          <p:cNvSpPr/>
          <p:nvPr/>
        </p:nvSpPr>
        <p:spPr>
          <a:xfrm>
            <a:off x="2252037" y="1208624"/>
            <a:ext cx="5020926" cy="461665"/>
          </a:xfrm>
          <a:prstGeom prst="rect">
            <a:avLst/>
          </a:prstGeom>
        </p:spPr>
        <p:txBody>
          <a:bodyPr wrap="none">
            <a:spAutoFit/>
          </a:bodyPr>
          <a:lstStyle/>
          <a:p>
            <a:r>
              <a:rPr lang="nb-NO" sz="2400" b="1" dirty="0">
                <a:latin typeface="HelveticaNeueLT Com 55 Roman" panose="020B0604020202020204" pitchFamily="34" charset="0"/>
              </a:rPr>
              <a:t>INSTALLERT PV EFFEKT NORGE</a:t>
            </a:r>
          </a:p>
        </p:txBody>
      </p:sp>
    </p:spTree>
    <p:extLst>
      <p:ext uri="{BB962C8B-B14F-4D97-AF65-F5344CB8AC3E}">
        <p14:creationId xmlns:p14="http://schemas.microsoft.com/office/powerpoint/2010/main" val="4294046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p:cNvSpPr/>
          <p:nvPr/>
        </p:nvSpPr>
        <p:spPr>
          <a:xfrm>
            <a:off x="2172144" y="1169988"/>
            <a:ext cx="4799712" cy="461665"/>
          </a:xfrm>
          <a:prstGeom prst="rect">
            <a:avLst/>
          </a:prstGeom>
        </p:spPr>
        <p:txBody>
          <a:bodyPr wrap="none">
            <a:spAutoFit/>
          </a:bodyPr>
          <a:lstStyle/>
          <a:p>
            <a:r>
              <a:rPr lang="nb-NO" sz="2400" b="1" dirty="0">
                <a:latin typeface="HelveticaNeueLT Com 55 Roman" panose="020B0604020202020204" pitchFamily="34" charset="0"/>
              </a:rPr>
              <a:t>STIPULERT UTVIKLING NORGE</a:t>
            </a:r>
          </a:p>
        </p:txBody>
      </p:sp>
      <p:graphicFrame>
        <p:nvGraphicFramePr>
          <p:cNvPr id="4" name="Diagram 3"/>
          <p:cNvGraphicFramePr>
            <a:graphicFrameLocks/>
          </p:cNvGraphicFramePr>
          <p:nvPr>
            <p:extLst>
              <p:ext uri="{D42A27DB-BD31-4B8C-83A1-F6EECF244321}">
                <p14:modId xmlns:p14="http://schemas.microsoft.com/office/powerpoint/2010/main" val="812976255"/>
              </p:ext>
            </p:extLst>
          </p:nvPr>
        </p:nvGraphicFramePr>
        <p:xfrm>
          <a:off x="1200150" y="1788151"/>
          <a:ext cx="6743700" cy="42862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5955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p:cNvPicPr>
            <a:picLocks noChangeAspect="1"/>
          </p:cNvPicPr>
          <p:nvPr/>
        </p:nvPicPr>
        <p:blipFill rotWithShape="1">
          <a:blip r:embed="rId2"/>
          <a:srcRect l="17283" t="27435" r="22065" b="47695"/>
          <a:stretch/>
        </p:blipFill>
        <p:spPr>
          <a:xfrm>
            <a:off x="1008983" y="1741379"/>
            <a:ext cx="7394713" cy="1895061"/>
          </a:xfrm>
          <a:prstGeom prst="rect">
            <a:avLst/>
          </a:prstGeom>
        </p:spPr>
      </p:pic>
      <p:sp>
        <p:nvSpPr>
          <p:cNvPr id="4" name="Rektangel 3"/>
          <p:cNvSpPr/>
          <p:nvPr/>
        </p:nvSpPr>
        <p:spPr>
          <a:xfrm>
            <a:off x="590653" y="5687946"/>
            <a:ext cx="8231375" cy="461665"/>
          </a:xfrm>
          <a:prstGeom prst="rect">
            <a:avLst/>
          </a:prstGeom>
        </p:spPr>
        <p:txBody>
          <a:bodyPr wrap="square">
            <a:spAutoFit/>
          </a:bodyPr>
          <a:lstStyle/>
          <a:p>
            <a:r>
              <a:rPr lang="nb-NO" sz="1200" b="1" dirty="0">
                <a:solidFill>
                  <a:srgbClr val="000000"/>
                </a:solidFill>
                <a:latin typeface="Helvetica Neue LT Com"/>
              </a:rPr>
              <a:t>I Nasjonalbudsjettet for 2016 er det bestemt at boligeiere nå skal kunne velge å få tilskudd til energitiltak utbetalt som en del av skatteoppgjøret</a:t>
            </a:r>
            <a:endParaRPr lang="nb-NO" sz="1200" dirty="0">
              <a:latin typeface="Helvetica Neue LT Com"/>
            </a:endParaRPr>
          </a:p>
        </p:txBody>
      </p:sp>
      <p:sp>
        <p:nvSpPr>
          <p:cNvPr id="5" name="Rektangel 4"/>
          <p:cNvSpPr/>
          <p:nvPr/>
        </p:nvSpPr>
        <p:spPr>
          <a:xfrm>
            <a:off x="927278" y="3920166"/>
            <a:ext cx="7894750" cy="1200329"/>
          </a:xfrm>
          <a:prstGeom prst="rect">
            <a:avLst/>
          </a:prstGeom>
        </p:spPr>
        <p:txBody>
          <a:bodyPr wrap="square">
            <a:spAutoFit/>
          </a:bodyPr>
          <a:lstStyle/>
          <a:p>
            <a:r>
              <a:rPr lang="nb-NO" b="1" dirty="0">
                <a:solidFill>
                  <a:srgbClr val="231F20"/>
                </a:solidFill>
                <a:latin typeface="Arial" panose="020B0604020202020204" pitchFamily="34" charset="0"/>
              </a:rPr>
              <a:t>Tilskuddsnivå</a:t>
            </a:r>
          </a:p>
          <a:p>
            <a:r>
              <a:rPr lang="nb-NO" dirty="0">
                <a:solidFill>
                  <a:srgbClr val="7B7979"/>
                </a:solidFill>
                <a:latin typeface="Arial" panose="020B0604020202020204" pitchFamily="34" charset="0"/>
              </a:rPr>
              <a:t>Tilskudd til produksjonsanlegg for elektrisitet beregnes som 35 % av dokumentert totalkostnad, inkl. mva. Maksimalt tilskuddsbeløp per prosjekt er kr. 10.000 pluss kr. 1.250 pr kW installert effekt opp til 15 kW.</a:t>
            </a:r>
            <a:endParaRPr lang="nb-NO" b="0" i="0" dirty="0">
              <a:solidFill>
                <a:srgbClr val="7B7979"/>
              </a:solidFill>
              <a:effectLst/>
              <a:latin typeface="Arial" panose="020B0604020202020204" pitchFamily="34" charset="0"/>
            </a:endParaRPr>
          </a:p>
        </p:txBody>
      </p:sp>
    </p:spTree>
    <p:extLst>
      <p:ext uri="{BB962C8B-B14F-4D97-AF65-F5344CB8AC3E}">
        <p14:creationId xmlns:p14="http://schemas.microsoft.com/office/powerpoint/2010/main" val="827105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JKM275M-60"/>
          <p:cNvPicPr>
            <a:picLocks noChangeAspect="1" noChangeArrowheads="1"/>
          </p:cNvPicPr>
          <p:nvPr/>
        </p:nvPicPr>
        <p:blipFill rotWithShape="1">
          <a:blip r:embed="rId2">
            <a:extLst>
              <a:ext uri="{28A0092B-C50C-407E-A947-70E740481C1C}">
                <a14:useLocalDpi xmlns:a14="http://schemas.microsoft.com/office/drawing/2010/main" val="0"/>
              </a:ext>
            </a:extLst>
          </a:blip>
          <a:srcRect l="22857" t="7287" r="26666" b="7380"/>
          <a:stretch/>
        </p:blipFill>
        <p:spPr bwMode="auto">
          <a:xfrm>
            <a:off x="506185" y="2305574"/>
            <a:ext cx="769257" cy="16256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JKM320P-7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712" r="17478"/>
          <a:stretch/>
        </p:blipFill>
        <p:spPr bwMode="auto">
          <a:xfrm>
            <a:off x="1501180" y="2305574"/>
            <a:ext cx="830647" cy="16272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JKM270PP-60-DV"/>
          <p:cNvPicPr>
            <a:picLocks noChangeAspect="1" noChangeArrowheads="1"/>
          </p:cNvPicPr>
          <p:nvPr/>
        </p:nvPicPr>
        <p:blipFill rotWithShape="1">
          <a:blip r:embed="rId4">
            <a:extLst>
              <a:ext uri="{28A0092B-C50C-407E-A947-70E740481C1C}">
                <a14:useLocalDpi xmlns:a14="http://schemas.microsoft.com/office/drawing/2010/main" val="0"/>
              </a:ext>
            </a:extLst>
          </a:blip>
          <a:srcRect l="23112" t="6154" r="27841"/>
          <a:stretch/>
        </p:blipFill>
        <p:spPr bwMode="auto">
          <a:xfrm>
            <a:off x="2546768" y="2208572"/>
            <a:ext cx="680350" cy="1627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798" y="1594700"/>
            <a:ext cx="35242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8" descr="http://www.viasolis.eu/data/ckfinder/images/customised%20glass.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223"/>
          <a:stretch/>
        </p:blipFill>
        <p:spPr bwMode="auto">
          <a:xfrm>
            <a:off x="4525392" y="1823539"/>
            <a:ext cx="1717006" cy="162740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http://www.viasolis.eu/templates/images/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65254" y="1531199"/>
            <a:ext cx="2324100" cy="4191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2" descr="http://www.viasolis.eu/data/editable/title/Solrif.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35100" y="3401066"/>
            <a:ext cx="2947898" cy="78401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D:\Brukere\XPSH2C\Dropbox\Solar Technologies Scandinavia\Leverandører\Solar Edge\SolarEdge.jpeg"/>
          <p:cNvPicPr>
            <a:picLocks noChangeAspect="1" noChangeArrowheads="1"/>
          </p:cNvPicPr>
          <p:nvPr/>
        </p:nvPicPr>
        <p:blipFill rotWithShape="1">
          <a:blip r:embed="rId9">
            <a:extLst>
              <a:ext uri="{28A0092B-C50C-407E-A947-70E740481C1C}">
                <a14:useLocalDpi xmlns:a14="http://schemas.microsoft.com/office/drawing/2010/main" val="0"/>
              </a:ext>
            </a:extLst>
          </a:blip>
          <a:srcRect t="38809" b="37556"/>
          <a:stretch/>
        </p:blipFill>
        <p:spPr bwMode="auto">
          <a:xfrm>
            <a:off x="2991985" y="4084215"/>
            <a:ext cx="2143125" cy="50653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www.solaredge.com/files/images/Top_Images/product_monitoring.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61477" y="4789611"/>
            <a:ext cx="3329682" cy="129487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development.solomans.co.uk/esm/wp-content/uploads/sites/9/2014/12/monitoring-commercial.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241384" y="5059789"/>
            <a:ext cx="2766617" cy="963323"/>
          </a:xfrm>
          <a:prstGeom prst="rect">
            <a:avLst/>
          </a:prstGeom>
          <a:noFill/>
          <a:extLst>
            <a:ext uri="{909E8E84-426E-40DD-AFC4-6F175D3DCCD1}">
              <a14:hiddenFill xmlns:a14="http://schemas.microsoft.com/office/drawing/2010/main">
                <a:solidFill>
                  <a:srgbClr val="FFFFFF"/>
                </a:solidFill>
              </a14:hiddenFill>
            </a:ext>
          </a:extLst>
        </p:spPr>
      </p:pic>
      <p:pic>
        <p:nvPicPr>
          <p:cNvPr id="12" name="Bilde 11"/>
          <p:cNvPicPr>
            <a:picLocks noChangeAspect="1"/>
          </p:cNvPicPr>
          <p:nvPr/>
        </p:nvPicPr>
        <p:blipFill rotWithShape="1">
          <a:blip r:embed="rId12" cstate="print">
            <a:extLst>
              <a:ext uri="{28A0092B-C50C-407E-A947-70E740481C1C}">
                <a14:useLocalDpi xmlns:a14="http://schemas.microsoft.com/office/drawing/2010/main" val="0"/>
              </a:ext>
            </a:extLst>
          </a:blip>
          <a:srcRect l="11387" t="10471" r="10993" b="5783"/>
          <a:stretch/>
        </p:blipFill>
        <p:spPr>
          <a:xfrm>
            <a:off x="3851920" y="4727850"/>
            <a:ext cx="1003783" cy="1627200"/>
          </a:xfrm>
          <a:prstGeom prst="rect">
            <a:avLst/>
          </a:prstGeom>
        </p:spPr>
      </p:pic>
      <p:pic>
        <p:nvPicPr>
          <p:cNvPr id="13" name="Bilde 12"/>
          <p:cNvPicPr>
            <a:picLocks noChangeAspect="1"/>
          </p:cNvPicPr>
          <p:nvPr/>
        </p:nvPicPr>
        <p:blipFill rotWithShape="1">
          <a:blip r:embed="rId13" cstate="print">
            <a:extLst>
              <a:ext uri="{28A0092B-C50C-407E-A947-70E740481C1C}">
                <a14:useLocalDpi xmlns:a14="http://schemas.microsoft.com/office/drawing/2010/main" val="0"/>
              </a:ext>
            </a:extLst>
          </a:blip>
          <a:srcRect l="13915" t="6262" r="9530"/>
          <a:stretch/>
        </p:blipFill>
        <p:spPr>
          <a:xfrm>
            <a:off x="4909449" y="4989087"/>
            <a:ext cx="1265450" cy="1034025"/>
          </a:xfrm>
          <a:prstGeom prst="rect">
            <a:avLst/>
          </a:prstGeom>
        </p:spPr>
      </p:pic>
    </p:spTree>
    <p:extLst>
      <p:ext uri="{BB962C8B-B14F-4D97-AF65-F5344CB8AC3E}">
        <p14:creationId xmlns:p14="http://schemas.microsoft.com/office/powerpoint/2010/main" val="112839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ema">
  <a:themeElements>
    <a:clrScheme name="Office-tem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t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olarEdge English">
  <a:themeElements>
    <a:clrScheme name="התאמה אישית 3">
      <a:dk1>
        <a:srgbClr val="404040"/>
      </a:dk1>
      <a:lt1>
        <a:sysClr val="window" lastClr="FFFFFF"/>
      </a:lt1>
      <a:dk2>
        <a:srgbClr val="6C6C6C"/>
      </a:dk2>
      <a:lt2>
        <a:srgbClr val="EEECE1"/>
      </a:lt2>
      <a:accent1>
        <a:srgbClr val="CE1126"/>
      </a:accent1>
      <a:accent2>
        <a:srgbClr val="F79646"/>
      </a:accent2>
      <a:accent3>
        <a:srgbClr val="595959"/>
      </a:accent3>
      <a:accent4>
        <a:srgbClr val="A5A5A5"/>
      </a:accent4>
      <a:accent5>
        <a:srgbClr val="638BAF"/>
      </a:accent5>
      <a:accent6>
        <a:srgbClr val="9C913E"/>
      </a:accent6>
      <a:hlink>
        <a:srgbClr val="2E455A"/>
      </a:hlink>
      <a:folHlink>
        <a:srgbClr val="8B629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1">
        <a:noAutofit/>
      </a:bodyPr>
      <a:lstStyle>
        <a:defPPr algn="l" rtl="0">
          <a:defRPr dirty="0"/>
        </a:defPPr>
      </a:lstStyle>
    </a:txDef>
  </a:objectDefaults>
  <a:extraClrSchemeLst/>
</a:theme>
</file>

<file path=ppt/theme/theme4.xml><?xml version="1.0" encoding="utf-8"?>
<a:theme xmlns:a="http://schemas.openxmlformats.org/drawingml/2006/main" name="SE template_ENG">
  <a:themeElements>
    <a:clrScheme name="התאמה אישית 3">
      <a:dk1>
        <a:srgbClr val="404040"/>
      </a:dk1>
      <a:lt1>
        <a:sysClr val="window" lastClr="FFFFFF"/>
      </a:lt1>
      <a:dk2>
        <a:srgbClr val="6C6C6C"/>
      </a:dk2>
      <a:lt2>
        <a:srgbClr val="EEECE1"/>
      </a:lt2>
      <a:accent1>
        <a:srgbClr val="CE1126"/>
      </a:accent1>
      <a:accent2>
        <a:srgbClr val="F79646"/>
      </a:accent2>
      <a:accent3>
        <a:srgbClr val="595959"/>
      </a:accent3>
      <a:accent4>
        <a:srgbClr val="A5A5A5"/>
      </a:accent4>
      <a:accent5>
        <a:srgbClr val="638BAF"/>
      </a:accent5>
      <a:accent6>
        <a:srgbClr val="9C913E"/>
      </a:accent6>
      <a:hlink>
        <a:srgbClr val="2E455A"/>
      </a:hlink>
      <a:folHlink>
        <a:srgbClr val="8B629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1">
        <a:noAutofit/>
      </a:bodyPr>
      <a:lstStyle>
        <a:defPPr algn="l" rtl="0">
          <a:defRPr dirty="0"/>
        </a:defPPr>
      </a:lstStyle>
    </a:txDef>
  </a:objectDefaults>
  <a:extraClrSchemeLst/>
  <a:extLst>
    <a:ext uri="{05A4C25C-085E-4340-85A3-A5531E510DB2}">
      <thm15:themeFamily xmlns:thm15="http://schemas.microsoft.com/office/thememl/2012/main" name="SE template_ENG" id="{32A21F1F-7376-4DB5-96EE-C84370B8AACC}" vid="{3591E6E2-1DBE-43E3-A1D7-D2EE3E5C0ECF}"/>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1233</TotalTime>
  <Words>1114</Words>
  <Application>Microsoft Office PowerPoint</Application>
  <PresentationFormat>Skjermfremvisning (4:3)</PresentationFormat>
  <Paragraphs>422</Paragraphs>
  <Slides>27</Slides>
  <Notes>5</Notes>
  <HiddenSlides>0</HiddenSlides>
  <MMClips>0</MMClips>
  <ScaleCrop>false</ScaleCrop>
  <HeadingPairs>
    <vt:vector size="6" baseType="variant">
      <vt:variant>
        <vt:lpstr>Brukte skrifter</vt:lpstr>
      </vt:variant>
      <vt:variant>
        <vt:i4>7</vt:i4>
      </vt:variant>
      <vt:variant>
        <vt:lpstr>Tema</vt:lpstr>
      </vt:variant>
      <vt:variant>
        <vt:i4>4</vt:i4>
      </vt:variant>
      <vt:variant>
        <vt:lpstr>Lysbildetitler</vt:lpstr>
      </vt:variant>
      <vt:variant>
        <vt:i4>27</vt:i4>
      </vt:variant>
    </vt:vector>
  </HeadingPairs>
  <TitlesOfParts>
    <vt:vector size="38" baseType="lpstr">
      <vt:lpstr>Arial</vt:lpstr>
      <vt:lpstr>Calibri</vt:lpstr>
      <vt:lpstr>Calibri Light</vt:lpstr>
      <vt:lpstr>Helvetica Neue LT Com</vt:lpstr>
      <vt:lpstr>HelveticaNeueLT Com 55 Roman</vt:lpstr>
      <vt:lpstr>Times New Roman</vt:lpstr>
      <vt:lpstr>Verdana</vt:lpstr>
      <vt:lpstr>Office-tema</vt:lpstr>
      <vt:lpstr>2_Office-tema</vt:lpstr>
      <vt:lpstr>SolarEdge English</vt:lpstr>
      <vt:lpstr>SE template_ENG</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Løsningen</vt:lpstr>
      <vt:lpstr> SolarEdge System – Shaded Module</vt:lpstr>
      <vt:lpstr> SolarEdge System – Shaded Module</vt:lpstr>
      <vt:lpstr> SolarEdge System – Dead Module</vt:lpstr>
      <vt:lpstr> SolarEdge System – Safety Mode </vt:lpstr>
      <vt:lpstr>PowerPoint-presentasjon</vt:lpstr>
      <vt:lpstr>Design regler</vt:lpstr>
      <vt:lpstr>SolarEdge – Enhanced Safety</vt:lpstr>
      <vt:lpstr>PowerPoint-presentasjon</vt:lpstr>
      <vt:lpstr>PowerPoint-presentasjon</vt:lpstr>
      <vt:lpstr>Solceller  er en viktig del av fremtiden</vt:lpstr>
      <vt:lpstr>PowerPoint-presentasjon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Trond Øines</dc:creator>
  <cp:lastModifiedBy>Trond Øines</cp:lastModifiedBy>
  <cp:revision>24</cp:revision>
  <dcterms:created xsi:type="dcterms:W3CDTF">2016-04-10T08:57:49Z</dcterms:created>
  <dcterms:modified xsi:type="dcterms:W3CDTF">2016-04-11T05:31:41Z</dcterms:modified>
</cp:coreProperties>
</file>